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64" r:id="rId5"/>
    <p:sldId id="265" r:id="rId6"/>
    <p:sldId id="266" r:id="rId7"/>
    <p:sldId id="258" r:id="rId8"/>
    <p:sldId id="268" r:id="rId9"/>
    <p:sldId id="269" r:id="rId10"/>
    <p:sldId id="270" r:id="rId11"/>
    <p:sldId id="267" r:id="rId12"/>
    <p:sldId id="261" r:id="rId13"/>
    <p:sldId id="272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819BF9-A353-4941-8292-465FBAB6E59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934D40-DDD5-4946-BB69-902ADE346333}">
      <dgm:prSet/>
      <dgm:spPr/>
      <dgm:t>
        <a:bodyPr/>
        <a:lstStyle/>
        <a:p>
          <a:r>
            <a:rPr lang="en-US"/>
            <a:t>Background/Context</a:t>
          </a:r>
        </a:p>
      </dgm:t>
    </dgm:pt>
    <dgm:pt modelId="{EA2303FB-C248-42A7-AB3B-903EAA91F529}" type="parTrans" cxnId="{304AD8B5-4F48-4AD4-ACC5-B451F5C413F3}">
      <dgm:prSet/>
      <dgm:spPr/>
      <dgm:t>
        <a:bodyPr/>
        <a:lstStyle/>
        <a:p>
          <a:endParaRPr lang="en-US"/>
        </a:p>
      </dgm:t>
    </dgm:pt>
    <dgm:pt modelId="{2BD020CF-915A-495C-B4D1-68CC4FC9E2FA}" type="sibTrans" cxnId="{304AD8B5-4F48-4AD4-ACC5-B451F5C413F3}">
      <dgm:prSet/>
      <dgm:spPr/>
      <dgm:t>
        <a:bodyPr/>
        <a:lstStyle/>
        <a:p>
          <a:endParaRPr lang="en-US"/>
        </a:p>
      </dgm:t>
    </dgm:pt>
    <dgm:pt modelId="{482BDEC5-F8D4-4227-84F6-1B58CEFE359F}">
      <dgm:prSet/>
      <dgm:spPr/>
      <dgm:t>
        <a:bodyPr/>
        <a:lstStyle/>
        <a:p>
          <a:r>
            <a:rPr lang="en-US"/>
            <a:t>Data Source</a:t>
          </a:r>
        </a:p>
      </dgm:t>
    </dgm:pt>
    <dgm:pt modelId="{05FB92EA-925F-49BA-8E76-D0A0824FA15B}" type="parTrans" cxnId="{2E85EEED-4C5A-46F3-B603-647E626C6E44}">
      <dgm:prSet/>
      <dgm:spPr/>
      <dgm:t>
        <a:bodyPr/>
        <a:lstStyle/>
        <a:p>
          <a:endParaRPr lang="en-US"/>
        </a:p>
      </dgm:t>
    </dgm:pt>
    <dgm:pt modelId="{3C469DB4-8FD2-450E-B10F-E4B16D9FD93A}" type="sibTrans" cxnId="{2E85EEED-4C5A-46F3-B603-647E626C6E44}">
      <dgm:prSet/>
      <dgm:spPr/>
      <dgm:t>
        <a:bodyPr/>
        <a:lstStyle/>
        <a:p>
          <a:endParaRPr lang="en-US"/>
        </a:p>
      </dgm:t>
    </dgm:pt>
    <dgm:pt modelId="{7E98E443-3EFB-402F-8541-8095F7F58377}">
      <dgm:prSet/>
      <dgm:spPr/>
      <dgm:t>
        <a:bodyPr/>
        <a:lstStyle/>
        <a:p>
          <a:r>
            <a:rPr lang="en-US"/>
            <a:t>Preprocessing &amp; Preliminary Steps</a:t>
          </a:r>
        </a:p>
      </dgm:t>
    </dgm:pt>
    <dgm:pt modelId="{B8513876-A859-4DAA-A16B-B112D406946A}" type="parTrans" cxnId="{5E762F1C-6687-4529-9827-4C1D1E401FEA}">
      <dgm:prSet/>
      <dgm:spPr/>
      <dgm:t>
        <a:bodyPr/>
        <a:lstStyle/>
        <a:p>
          <a:endParaRPr lang="en-US"/>
        </a:p>
      </dgm:t>
    </dgm:pt>
    <dgm:pt modelId="{A56FEC13-4428-4B56-8BFE-26198C35E6C0}" type="sibTrans" cxnId="{5E762F1C-6687-4529-9827-4C1D1E401FEA}">
      <dgm:prSet/>
      <dgm:spPr/>
      <dgm:t>
        <a:bodyPr/>
        <a:lstStyle/>
        <a:p>
          <a:endParaRPr lang="en-US"/>
        </a:p>
      </dgm:t>
    </dgm:pt>
    <dgm:pt modelId="{1F02C589-2E43-4826-BE0D-1D167CA7B31F}">
      <dgm:prSet/>
      <dgm:spPr/>
      <dgm:t>
        <a:bodyPr/>
        <a:lstStyle/>
        <a:p>
          <a:r>
            <a:rPr lang="en-US"/>
            <a:t>Exploring Data Questions</a:t>
          </a:r>
        </a:p>
      </dgm:t>
    </dgm:pt>
    <dgm:pt modelId="{2D1EF90C-7730-4EA4-ABC2-7D818D457945}" type="parTrans" cxnId="{282863A5-5D2C-4ADE-8758-0FDC685A7488}">
      <dgm:prSet/>
      <dgm:spPr/>
      <dgm:t>
        <a:bodyPr/>
        <a:lstStyle/>
        <a:p>
          <a:endParaRPr lang="en-US"/>
        </a:p>
      </dgm:t>
    </dgm:pt>
    <dgm:pt modelId="{F30328ED-DE8F-450E-937A-4B6A4E7F6AE8}" type="sibTrans" cxnId="{282863A5-5D2C-4ADE-8758-0FDC685A7488}">
      <dgm:prSet/>
      <dgm:spPr/>
      <dgm:t>
        <a:bodyPr/>
        <a:lstStyle/>
        <a:p>
          <a:endParaRPr lang="en-US"/>
        </a:p>
      </dgm:t>
    </dgm:pt>
    <dgm:pt modelId="{B2FD1BD4-4BE3-4492-BE23-FA8843A33066}">
      <dgm:prSet/>
      <dgm:spPr/>
      <dgm:t>
        <a:bodyPr/>
        <a:lstStyle/>
        <a:p>
          <a:r>
            <a:rPr lang="en-US"/>
            <a:t>Identifying Unique Project Components</a:t>
          </a:r>
        </a:p>
      </dgm:t>
    </dgm:pt>
    <dgm:pt modelId="{5F203446-30A9-46C2-866E-E580872858C1}" type="parTrans" cxnId="{0857AF27-C532-4156-A0B6-409672EFEBC7}">
      <dgm:prSet/>
      <dgm:spPr/>
      <dgm:t>
        <a:bodyPr/>
        <a:lstStyle/>
        <a:p>
          <a:endParaRPr lang="en-US"/>
        </a:p>
      </dgm:t>
    </dgm:pt>
    <dgm:pt modelId="{41922B69-C996-41A2-8204-E97D70587EF7}" type="sibTrans" cxnId="{0857AF27-C532-4156-A0B6-409672EFEBC7}">
      <dgm:prSet/>
      <dgm:spPr/>
      <dgm:t>
        <a:bodyPr/>
        <a:lstStyle/>
        <a:p>
          <a:endParaRPr lang="en-US"/>
        </a:p>
      </dgm:t>
    </dgm:pt>
    <dgm:pt modelId="{8B82211D-A66B-4547-9560-E41FFF54E261}">
      <dgm:prSet/>
      <dgm:spPr/>
      <dgm:t>
        <a:bodyPr/>
        <a:lstStyle/>
        <a:p>
          <a:r>
            <a:rPr lang="en-US" dirty="0"/>
            <a:t>Conclusions</a:t>
          </a:r>
        </a:p>
      </dgm:t>
    </dgm:pt>
    <dgm:pt modelId="{8368C942-4A3F-486B-AC40-B2F3A343B538}" type="parTrans" cxnId="{9A81E23F-1353-4522-807A-C4F71E8E6B5E}">
      <dgm:prSet/>
      <dgm:spPr/>
      <dgm:t>
        <a:bodyPr/>
        <a:lstStyle/>
        <a:p>
          <a:endParaRPr lang="en-US"/>
        </a:p>
      </dgm:t>
    </dgm:pt>
    <dgm:pt modelId="{D47A63DC-E7B2-475B-AC9C-C0FE5778B497}" type="sibTrans" cxnId="{9A81E23F-1353-4522-807A-C4F71E8E6B5E}">
      <dgm:prSet/>
      <dgm:spPr/>
      <dgm:t>
        <a:bodyPr/>
        <a:lstStyle/>
        <a:p>
          <a:endParaRPr lang="en-US"/>
        </a:p>
      </dgm:t>
    </dgm:pt>
    <dgm:pt modelId="{D5FC8AA2-29B0-C84D-B6D6-968AA1A3EDCD}">
      <dgm:prSet/>
      <dgm:spPr/>
      <dgm:t>
        <a:bodyPr/>
        <a:lstStyle/>
        <a:p>
          <a:r>
            <a:rPr lang="en-US" dirty="0"/>
            <a:t>Q&amp;A</a:t>
          </a:r>
        </a:p>
      </dgm:t>
    </dgm:pt>
    <dgm:pt modelId="{B5E5ECC1-7551-BE4E-B6B1-A7ED21571626}" type="parTrans" cxnId="{ABA1A600-0739-524D-8DEB-0A58F2755054}">
      <dgm:prSet/>
      <dgm:spPr/>
      <dgm:t>
        <a:bodyPr/>
        <a:lstStyle/>
        <a:p>
          <a:endParaRPr lang="en-US"/>
        </a:p>
      </dgm:t>
    </dgm:pt>
    <dgm:pt modelId="{0796201D-291C-E74F-8C5D-E9E857625D66}" type="sibTrans" cxnId="{ABA1A600-0739-524D-8DEB-0A58F2755054}">
      <dgm:prSet/>
      <dgm:spPr/>
      <dgm:t>
        <a:bodyPr/>
        <a:lstStyle/>
        <a:p>
          <a:endParaRPr lang="en-US"/>
        </a:p>
      </dgm:t>
    </dgm:pt>
    <dgm:pt modelId="{36D2C592-9B7F-3B40-94DA-A603FB987C85}" type="pres">
      <dgm:prSet presAssocID="{A7819BF9-A353-4941-8292-465FBAB6E59C}" presName="linear" presStyleCnt="0">
        <dgm:presLayoutVars>
          <dgm:animLvl val="lvl"/>
          <dgm:resizeHandles val="exact"/>
        </dgm:presLayoutVars>
      </dgm:prSet>
      <dgm:spPr/>
    </dgm:pt>
    <dgm:pt modelId="{3F5DE2FF-09BE-B54B-BC00-343024358377}" type="pres">
      <dgm:prSet presAssocID="{D7934D40-DDD5-4946-BB69-902ADE346333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E952EFA0-AB29-2143-A116-F71ECC790A5F}" type="pres">
      <dgm:prSet presAssocID="{2BD020CF-915A-495C-B4D1-68CC4FC9E2FA}" presName="spacer" presStyleCnt="0"/>
      <dgm:spPr/>
    </dgm:pt>
    <dgm:pt modelId="{D5E512C7-E0C6-3F44-9B81-7D035E5B3496}" type="pres">
      <dgm:prSet presAssocID="{482BDEC5-F8D4-4227-84F6-1B58CEFE359F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8B606811-BC7D-A046-8BBE-7786DD2F0A95}" type="pres">
      <dgm:prSet presAssocID="{3C469DB4-8FD2-450E-B10F-E4B16D9FD93A}" presName="spacer" presStyleCnt="0"/>
      <dgm:spPr/>
    </dgm:pt>
    <dgm:pt modelId="{F966EC4D-D305-0C49-8B03-3AAA2893A947}" type="pres">
      <dgm:prSet presAssocID="{7E98E443-3EFB-402F-8541-8095F7F58377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94D2C79-A56A-5545-9A27-E85CB10DBE3B}" type="pres">
      <dgm:prSet presAssocID="{A56FEC13-4428-4B56-8BFE-26198C35E6C0}" presName="spacer" presStyleCnt="0"/>
      <dgm:spPr/>
    </dgm:pt>
    <dgm:pt modelId="{F5A2060C-E7B3-C64C-835B-1FA42F3C5075}" type="pres">
      <dgm:prSet presAssocID="{1F02C589-2E43-4826-BE0D-1D167CA7B31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68C8DFF-47BD-7F45-9D8C-C4D747F81FB3}" type="pres">
      <dgm:prSet presAssocID="{F30328ED-DE8F-450E-937A-4B6A4E7F6AE8}" presName="spacer" presStyleCnt="0"/>
      <dgm:spPr/>
    </dgm:pt>
    <dgm:pt modelId="{B87F05DE-C975-F24D-81B1-15EBE907ABC4}" type="pres">
      <dgm:prSet presAssocID="{B2FD1BD4-4BE3-4492-BE23-FA8843A33066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39D77EA-F496-3942-810F-8B244DA016E6}" type="pres">
      <dgm:prSet presAssocID="{41922B69-C996-41A2-8204-E97D70587EF7}" presName="spacer" presStyleCnt="0"/>
      <dgm:spPr/>
    </dgm:pt>
    <dgm:pt modelId="{B22DEE7A-BCB9-EC45-9FC5-EDB8109B8765}" type="pres">
      <dgm:prSet presAssocID="{8B82211D-A66B-4547-9560-E41FFF54E261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0C5B2FA6-B417-144D-A76E-EEC23AB7E0E3}" type="pres">
      <dgm:prSet presAssocID="{D47A63DC-E7B2-475B-AC9C-C0FE5778B497}" presName="spacer" presStyleCnt="0"/>
      <dgm:spPr/>
    </dgm:pt>
    <dgm:pt modelId="{59FC16CB-E940-E24C-A571-4EE52E60D91D}" type="pres">
      <dgm:prSet presAssocID="{D5FC8AA2-29B0-C84D-B6D6-968AA1A3EDC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ABA1A600-0739-524D-8DEB-0A58F2755054}" srcId="{A7819BF9-A353-4941-8292-465FBAB6E59C}" destId="{D5FC8AA2-29B0-C84D-B6D6-968AA1A3EDCD}" srcOrd="6" destOrd="0" parTransId="{B5E5ECC1-7551-BE4E-B6B1-A7ED21571626}" sibTransId="{0796201D-291C-E74F-8C5D-E9E857625D66}"/>
    <dgm:cxn modelId="{5E762F1C-6687-4529-9827-4C1D1E401FEA}" srcId="{A7819BF9-A353-4941-8292-465FBAB6E59C}" destId="{7E98E443-3EFB-402F-8541-8095F7F58377}" srcOrd="2" destOrd="0" parTransId="{B8513876-A859-4DAA-A16B-B112D406946A}" sibTransId="{A56FEC13-4428-4B56-8BFE-26198C35E6C0}"/>
    <dgm:cxn modelId="{85A6401F-E674-174F-9490-6ACF203BE18A}" type="presOf" srcId="{A7819BF9-A353-4941-8292-465FBAB6E59C}" destId="{36D2C592-9B7F-3B40-94DA-A603FB987C85}" srcOrd="0" destOrd="0" presId="urn:microsoft.com/office/officeart/2005/8/layout/vList2"/>
    <dgm:cxn modelId="{0857AF27-C532-4156-A0B6-409672EFEBC7}" srcId="{A7819BF9-A353-4941-8292-465FBAB6E59C}" destId="{B2FD1BD4-4BE3-4492-BE23-FA8843A33066}" srcOrd="4" destOrd="0" parTransId="{5F203446-30A9-46C2-866E-E580872858C1}" sibTransId="{41922B69-C996-41A2-8204-E97D70587EF7}"/>
    <dgm:cxn modelId="{9A81E23F-1353-4522-807A-C4F71E8E6B5E}" srcId="{A7819BF9-A353-4941-8292-465FBAB6E59C}" destId="{8B82211D-A66B-4547-9560-E41FFF54E261}" srcOrd="5" destOrd="0" parTransId="{8368C942-4A3F-486B-AC40-B2F3A343B538}" sibTransId="{D47A63DC-E7B2-475B-AC9C-C0FE5778B497}"/>
    <dgm:cxn modelId="{CF4DEF46-CD39-464A-9160-4F4DC144AEAA}" type="presOf" srcId="{D7934D40-DDD5-4946-BB69-902ADE346333}" destId="{3F5DE2FF-09BE-B54B-BC00-343024358377}" srcOrd="0" destOrd="0" presId="urn:microsoft.com/office/officeart/2005/8/layout/vList2"/>
    <dgm:cxn modelId="{3B069965-B157-B74F-806C-C2CC7253827B}" type="presOf" srcId="{7E98E443-3EFB-402F-8541-8095F7F58377}" destId="{F966EC4D-D305-0C49-8B03-3AAA2893A947}" srcOrd="0" destOrd="0" presId="urn:microsoft.com/office/officeart/2005/8/layout/vList2"/>
    <dgm:cxn modelId="{F6ED9077-AE10-3443-B788-3351AA5D4405}" type="presOf" srcId="{482BDEC5-F8D4-4227-84F6-1B58CEFE359F}" destId="{D5E512C7-E0C6-3F44-9B81-7D035E5B3496}" srcOrd="0" destOrd="0" presId="urn:microsoft.com/office/officeart/2005/8/layout/vList2"/>
    <dgm:cxn modelId="{EFC0C289-02ED-A94F-B626-51466573F795}" type="presOf" srcId="{D5FC8AA2-29B0-C84D-B6D6-968AA1A3EDCD}" destId="{59FC16CB-E940-E24C-A571-4EE52E60D91D}" srcOrd="0" destOrd="0" presId="urn:microsoft.com/office/officeart/2005/8/layout/vList2"/>
    <dgm:cxn modelId="{282863A5-5D2C-4ADE-8758-0FDC685A7488}" srcId="{A7819BF9-A353-4941-8292-465FBAB6E59C}" destId="{1F02C589-2E43-4826-BE0D-1D167CA7B31F}" srcOrd="3" destOrd="0" parTransId="{2D1EF90C-7730-4EA4-ABC2-7D818D457945}" sibTransId="{F30328ED-DE8F-450E-937A-4B6A4E7F6AE8}"/>
    <dgm:cxn modelId="{304AD8B5-4F48-4AD4-ACC5-B451F5C413F3}" srcId="{A7819BF9-A353-4941-8292-465FBAB6E59C}" destId="{D7934D40-DDD5-4946-BB69-902ADE346333}" srcOrd="0" destOrd="0" parTransId="{EA2303FB-C248-42A7-AB3B-903EAA91F529}" sibTransId="{2BD020CF-915A-495C-B4D1-68CC4FC9E2FA}"/>
    <dgm:cxn modelId="{362EA5D4-6BFC-6249-A29B-270B513D2B74}" type="presOf" srcId="{1F02C589-2E43-4826-BE0D-1D167CA7B31F}" destId="{F5A2060C-E7B3-C64C-835B-1FA42F3C5075}" srcOrd="0" destOrd="0" presId="urn:microsoft.com/office/officeart/2005/8/layout/vList2"/>
    <dgm:cxn modelId="{CF9776E1-269F-2E4C-95ED-1A45EF1B8E06}" type="presOf" srcId="{B2FD1BD4-4BE3-4492-BE23-FA8843A33066}" destId="{B87F05DE-C975-F24D-81B1-15EBE907ABC4}" srcOrd="0" destOrd="0" presId="urn:microsoft.com/office/officeart/2005/8/layout/vList2"/>
    <dgm:cxn modelId="{2E85EEED-4C5A-46F3-B603-647E626C6E44}" srcId="{A7819BF9-A353-4941-8292-465FBAB6E59C}" destId="{482BDEC5-F8D4-4227-84F6-1B58CEFE359F}" srcOrd="1" destOrd="0" parTransId="{05FB92EA-925F-49BA-8E76-D0A0824FA15B}" sibTransId="{3C469DB4-8FD2-450E-B10F-E4B16D9FD93A}"/>
    <dgm:cxn modelId="{03CA44F5-57C9-174F-8E7B-211968B23493}" type="presOf" srcId="{8B82211D-A66B-4547-9560-E41FFF54E261}" destId="{B22DEE7A-BCB9-EC45-9FC5-EDB8109B8765}" srcOrd="0" destOrd="0" presId="urn:microsoft.com/office/officeart/2005/8/layout/vList2"/>
    <dgm:cxn modelId="{CCE03AEA-D5DE-654E-96CB-C6B801D666DA}" type="presParOf" srcId="{36D2C592-9B7F-3B40-94DA-A603FB987C85}" destId="{3F5DE2FF-09BE-B54B-BC00-343024358377}" srcOrd="0" destOrd="0" presId="urn:microsoft.com/office/officeart/2005/8/layout/vList2"/>
    <dgm:cxn modelId="{5EC761CB-1D2E-BC46-BFB5-5C327BD558C6}" type="presParOf" srcId="{36D2C592-9B7F-3B40-94DA-A603FB987C85}" destId="{E952EFA0-AB29-2143-A116-F71ECC790A5F}" srcOrd="1" destOrd="0" presId="urn:microsoft.com/office/officeart/2005/8/layout/vList2"/>
    <dgm:cxn modelId="{417DCC57-7764-154F-B691-FBA077D35E58}" type="presParOf" srcId="{36D2C592-9B7F-3B40-94DA-A603FB987C85}" destId="{D5E512C7-E0C6-3F44-9B81-7D035E5B3496}" srcOrd="2" destOrd="0" presId="urn:microsoft.com/office/officeart/2005/8/layout/vList2"/>
    <dgm:cxn modelId="{B4F162FD-5336-6744-9090-77B1584371E5}" type="presParOf" srcId="{36D2C592-9B7F-3B40-94DA-A603FB987C85}" destId="{8B606811-BC7D-A046-8BBE-7786DD2F0A95}" srcOrd="3" destOrd="0" presId="urn:microsoft.com/office/officeart/2005/8/layout/vList2"/>
    <dgm:cxn modelId="{51BCD608-B7DC-5647-A2B8-2D38737DE6A1}" type="presParOf" srcId="{36D2C592-9B7F-3B40-94DA-A603FB987C85}" destId="{F966EC4D-D305-0C49-8B03-3AAA2893A947}" srcOrd="4" destOrd="0" presId="urn:microsoft.com/office/officeart/2005/8/layout/vList2"/>
    <dgm:cxn modelId="{D17A34F7-9D33-D740-A6C2-4AFA85853317}" type="presParOf" srcId="{36D2C592-9B7F-3B40-94DA-A603FB987C85}" destId="{094D2C79-A56A-5545-9A27-E85CB10DBE3B}" srcOrd="5" destOrd="0" presId="urn:microsoft.com/office/officeart/2005/8/layout/vList2"/>
    <dgm:cxn modelId="{1F2CFF9E-222A-8D4C-A993-D763FBDEE63F}" type="presParOf" srcId="{36D2C592-9B7F-3B40-94DA-A603FB987C85}" destId="{F5A2060C-E7B3-C64C-835B-1FA42F3C5075}" srcOrd="6" destOrd="0" presId="urn:microsoft.com/office/officeart/2005/8/layout/vList2"/>
    <dgm:cxn modelId="{3FA1034F-8013-AA4C-B897-8602F1003531}" type="presParOf" srcId="{36D2C592-9B7F-3B40-94DA-A603FB987C85}" destId="{068C8DFF-47BD-7F45-9D8C-C4D747F81FB3}" srcOrd="7" destOrd="0" presId="urn:microsoft.com/office/officeart/2005/8/layout/vList2"/>
    <dgm:cxn modelId="{9748D73F-D605-8E48-8BD1-DD1F204BCCB3}" type="presParOf" srcId="{36D2C592-9B7F-3B40-94DA-A603FB987C85}" destId="{B87F05DE-C975-F24D-81B1-15EBE907ABC4}" srcOrd="8" destOrd="0" presId="urn:microsoft.com/office/officeart/2005/8/layout/vList2"/>
    <dgm:cxn modelId="{1A203C24-D571-6649-A849-CE0CCCE811AD}" type="presParOf" srcId="{36D2C592-9B7F-3B40-94DA-A603FB987C85}" destId="{B39D77EA-F496-3942-810F-8B244DA016E6}" srcOrd="9" destOrd="0" presId="urn:microsoft.com/office/officeart/2005/8/layout/vList2"/>
    <dgm:cxn modelId="{3A94A29B-7872-F44E-A288-33DA040B2F4B}" type="presParOf" srcId="{36D2C592-9B7F-3B40-94DA-A603FB987C85}" destId="{B22DEE7A-BCB9-EC45-9FC5-EDB8109B8765}" srcOrd="10" destOrd="0" presId="urn:microsoft.com/office/officeart/2005/8/layout/vList2"/>
    <dgm:cxn modelId="{81EB820A-14AE-5A47-AB0D-218FA3D48BD0}" type="presParOf" srcId="{36D2C592-9B7F-3B40-94DA-A603FB987C85}" destId="{0C5B2FA6-B417-144D-A76E-EEC23AB7E0E3}" srcOrd="11" destOrd="0" presId="urn:microsoft.com/office/officeart/2005/8/layout/vList2"/>
    <dgm:cxn modelId="{62758B4F-3A37-0E45-BFA8-298ECE2E185C}" type="presParOf" srcId="{36D2C592-9B7F-3B40-94DA-A603FB987C85}" destId="{59FC16CB-E940-E24C-A571-4EE52E60D91D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B8219F-824C-43ED-A675-1480E07B2A6B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5CDCEB0-924C-4F89-AC12-D215F8B911E9}">
      <dgm:prSet/>
      <dgm:spPr/>
      <dgm:t>
        <a:bodyPr/>
        <a:lstStyle/>
        <a:p>
          <a:r>
            <a:rPr lang="en-US"/>
            <a:t>What are the Twitter Summary Statistics of the Sampled Users?</a:t>
          </a:r>
        </a:p>
      </dgm:t>
    </dgm:pt>
    <dgm:pt modelId="{30AE4FE9-5F98-4CB1-ACFC-2730CDD16A6E}" type="parTrans" cxnId="{EE49BAE8-C8E0-4907-A24B-03A04560F28E}">
      <dgm:prSet/>
      <dgm:spPr/>
      <dgm:t>
        <a:bodyPr/>
        <a:lstStyle/>
        <a:p>
          <a:endParaRPr lang="en-US"/>
        </a:p>
      </dgm:t>
    </dgm:pt>
    <dgm:pt modelId="{0FA98624-3AC7-41A4-8DEA-9AA03328A219}" type="sibTrans" cxnId="{EE49BAE8-C8E0-4907-A24B-03A04560F28E}">
      <dgm:prSet/>
      <dgm:spPr/>
      <dgm:t>
        <a:bodyPr/>
        <a:lstStyle/>
        <a:p>
          <a:endParaRPr lang="en-US"/>
        </a:p>
      </dgm:t>
    </dgm:pt>
    <dgm:pt modelId="{9324D55F-4B02-43A6-9BEC-0FD3BC479DB5}">
      <dgm:prSet/>
      <dgm:spPr/>
      <dgm:t>
        <a:bodyPr/>
        <a:lstStyle/>
        <a:p>
          <a:r>
            <a:rPr lang="en-US"/>
            <a:t>Who is the Most Followed Account from the Tweet Sample?</a:t>
          </a:r>
        </a:p>
      </dgm:t>
    </dgm:pt>
    <dgm:pt modelId="{30A8A7D4-800E-4A4E-8A34-BBF69D03582E}" type="parTrans" cxnId="{52D67F38-57D3-473A-BFF0-6EE8A46E63A0}">
      <dgm:prSet/>
      <dgm:spPr/>
      <dgm:t>
        <a:bodyPr/>
        <a:lstStyle/>
        <a:p>
          <a:endParaRPr lang="en-US"/>
        </a:p>
      </dgm:t>
    </dgm:pt>
    <dgm:pt modelId="{C2F15F20-77F7-479F-A326-44B70F5AC23A}" type="sibTrans" cxnId="{52D67F38-57D3-473A-BFF0-6EE8A46E63A0}">
      <dgm:prSet/>
      <dgm:spPr/>
      <dgm:t>
        <a:bodyPr/>
        <a:lstStyle/>
        <a:p>
          <a:endParaRPr lang="en-US"/>
        </a:p>
      </dgm:t>
    </dgm:pt>
    <dgm:pt modelId="{4124FFB6-6743-4647-99AC-78B56C68E731}">
      <dgm:prSet/>
      <dgm:spPr/>
      <dgm:t>
        <a:bodyPr/>
        <a:lstStyle/>
        <a:p>
          <a:r>
            <a:rPr lang="en-US"/>
            <a:t>Which Locations are the Users Tweeting From?</a:t>
          </a:r>
        </a:p>
      </dgm:t>
    </dgm:pt>
    <dgm:pt modelId="{8394D4FB-9EA7-4941-BDCC-9E3352847583}" type="parTrans" cxnId="{8D139C6A-57D5-4009-83EF-6D55B3A947D4}">
      <dgm:prSet/>
      <dgm:spPr/>
      <dgm:t>
        <a:bodyPr/>
        <a:lstStyle/>
        <a:p>
          <a:endParaRPr lang="en-US"/>
        </a:p>
      </dgm:t>
    </dgm:pt>
    <dgm:pt modelId="{A69068C0-A422-45BF-833E-B7047CE59E45}" type="sibTrans" cxnId="{8D139C6A-57D5-4009-83EF-6D55B3A947D4}">
      <dgm:prSet/>
      <dgm:spPr/>
      <dgm:t>
        <a:bodyPr/>
        <a:lstStyle/>
        <a:p>
          <a:endParaRPr lang="en-US"/>
        </a:p>
      </dgm:t>
    </dgm:pt>
    <dgm:pt modelId="{4C76A5C4-3404-43CD-91C2-43324F65221D}">
      <dgm:prSet/>
      <dgm:spPr/>
      <dgm:t>
        <a:bodyPr/>
        <a:lstStyle/>
        <a:p>
          <a:r>
            <a:rPr lang="en-US"/>
            <a:t>What Percentage of the Sampled Tweets Contain the Terms 'Giveaway', 'Contest', or 'Prize’?</a:t>
          </a:r>
        </a:p>
      </dgm:t>
    </dgm:pt>
    <dgm:pt modelId="{5DE2F8FC-986B-4DD9-BF9F-80211FB4D839}" type="parTrans" cxnId="{2988EC68-BF64-4E87-AC62-2D9FF33E2B0B}">
      <dgm:prSet/>
      <dgm:spPr/>
      <dgm:t>
        <a:bodyPr/>
        <a:lstStyle/>
        <a:p>
          <a:endParaRPr lang="en-US"/>
        </a:p>
      </dgm:t>
    </dgm:pt>
    <dgm:pt modelId="{AD1BA8EF-E7EF-48A4-A4F3-F7667CA4AF2E}" type="sibTrans" cxnId="{2988EC68-BF64-4E87-AC62-2D9FF33E2B0B}">
      <dgm:prSet/>
      <dgm:spPr/>
      <dgm:t>
        <a:bodyPr/>
        <a:lstStyle/>
        <a:p>
          <a:endParaRPr lang="en-US"/>
        </a:p>
      </dgm:t>
    </dgm:pt>
    <dgm:pt modelId="{A7351F31-FBAF-4CAB-B79B-8FD3B9081C42}">
      <dgm:prSet/>
      <dgm:spPr/>
      <dgm:t>
        <a:bodyPr/>
        <a:lstStyle/>
        <a:p>
          <a:r>
            <a:rPr lang="en-US"/>
            <a:t>What is the Overall Sentiment of the Tweet Sample?</a:t>
          </a:r>
        </a:p>
      </dgm:t>
    </dgm:pt>
    <dgm:pt modelId="{1436D8B0-5854-4AC7-AEFB-25A2D6785A78}" type="parTrans" cxnId="{7F896D88-7A44-40C5-AC95-C2635EA44EA9}">
      <dgm:prSet/>
      <dgm:spPr/>
      <dgm:t>
        <a:bodyPr/>
        <a:lstStyle/>
        <a:p>
          <a:endParaRPr lang="en-US"/>
        </a:p>
      </dgm:t>
    </dgm:pt>
    <dgm:pt modelId="{608FBED8-7704-4AB9-999A-138AEB6A0D59}" type="sibTrans" cxnId="{7F896D88-7A44-40C5-AC95-C2635EA44EA9}">
      <dgm:prSet/>
      <dgm:spPr/>
      <dgm:t>
        <a:bodyPr/>
        <a:lstStyle/>
        <a:p>
          <a:endParaRPr lang="en-US"/>
        </a:p>
      </dgm:t>
    </dgm:pt>
    <dgm:pt modelId="{57D61B5F-C7BD-F244-B171-7556C4BC5D2D}" type="pres">
      <dgm:prSet presAssocID="{F7B8219F-824C-43ED-A675-1480E07B2A6B}" presName="diagram" presStyleCnt="0">
        <dgm:presLayoutVars>
          <dgm:dir/>
          <dgm:resizeHandles val="exact"/>
        </dgm:presLayoutVars>
      </dgm:prSet>
      <dgm:spPr/>
    </dgm:pt>
    <dgm:pt modelId="{8A20E6CE-C588-0140-9BE0-DED0F8D7930F}" type="pres">
      <dgm:prSet presAssocID="{35CDCEB0-924C-4F89-AC12-D215F8B911E9}" presName="node" presStyleLbl="node1" presStyleIdx="0" presStyleCnt="5">
        <dgm:presLayoutVars>
          <dgm:bulletEnabled val="1"/>
        </dgm:presLayoutVars>
      </dgm:prSet>
      <dgm:spPr/>
    </dgm:pt>
    <dgm:pt modelId="{68BE3C33-8FA9-8046-B993-8AE648BF7115}" type="pres">
      <dgm:prSet presAssocID="{0FA98624-3AC7-41A4-8DEA-9AA03328A219}" presName="sibTrans" presStyleCnt="0"/>
      <dgm:spPr/>
    </dgm:pt>
    <dgm:pt modelId="{7B20C463-6D18-F446-89E2-8A6C4A12615D}" type="pres">
      <dgm:prSet presAssocID="{9324D55F-4B02-43A6-9BEC-0FD3BC479DB5}" presName="node" presStyleLbl="node1" presStyleIdx="1" presStyleCnt="5">
        <dgm:presLayoutVars>
          <dgm:bulletEnabled val="1"/>
        </dgm:presLayoutVars>
      </dgm:prSet>
      <dgm:spPr/>
    </dgm:pt>
    <dgm:pt modelId="{3938B43A-60C8-4740-83A8-2808C3CEB337}" type="pres">
      <dgm:prSet presAssocID="{C2F15F20-77F7-479F-A326-44B70F5AC23A}" presName="sibTrans" presStyleCnt="0"/>
      <dgm:spPr/>
    </dgm:pt>
    <dgm:pt modelId="{E27447A7-2E77-7F4B-B59E-D614D96C5DB7}" type="pres">
      <dgm:prSet presAssocID="{4124FFB6-6743-4647-99AC-78B56C68E731}" presName="node" presStyleLbl="node1" presStyleIdx="2" presStyleCnt="5">
        <dgm:presLayoutVars>
          <dgm:bulletEnabled val="1"/>
        </dgm:presLayoutVars>
      </dgm:prSet>
      <dgm:spPr/>
    </dgm:pt>
    <dgm:pt modelId="{239828F2-0E5C-204E-B2C6-F8089B87AB15}" type="pres">
      <dgm:prSet presAssocID="{A69068C0-A422-45BF-833E-B7047CE59E45}" presName="sibTrans" presStyleCnt="0"/>
      <dgm:spPr/>
    </dgm:pt>
    <dgm:pt modelId="{F56A65A6-36A6-C84E-B1B8-7C5EA49C7708}" type="pres">
      <dgm:prSet presAssocID="{4C76A5C4-3404-43CD-91C2-43324F65221D}" presName="node" presStyleLbl="node1" presStyleIdx="3" presStyleCnt="5">
        <dgm:presLayoutVars>
          <dgm:bulletEnabled val="1"/>
        </dgm:presLayoutVars>
      </dgm:prSet>
      <dgm:spPr/>
    </dgm:pt>
    <dgm:pt modelId="{DBC93189-2A09-0644-9EA4-D782F9789EAE}" type="pres">
      <dgm:prSet presAssocID="{AD1BA8EF-E7EF-48A4-A4F3-F7667CA4AF2E}" presName="sibTrans" presStyleCnt="0"/>
      <dgm:spPr/>
    </dgm:pt>
    <dgm:pt modelId="{D2A55D82-82FD-3E44-8B82-C5D48691949E}" type="pres">
      <dgm:prSet presAssocID="{A7351F31-FBAF-4CAB-B79B-8FD3B9081C42}" presName="node" presStyleLbl="node1" presStyleIdx="4" presStyleCnt="5">
        <dgm:presLayoutVars>
          <dgm:bulletEnabled val="1"/>
        </dgm:presLayoutVars>
      </dgm:prSet>
      <dgm:spPr/>
    </dgm:pt>
  </dgm:ptLst>
  <dgm:cxnLst>
    <dgm:cxn modelId="{908A2F27-3AB8-1E44-B63F-AF4127D4FF0A}" type="presOf" srcId="{9324D55F-4B02-43A6-9BEC-0FD3BC479DB5}" destId="{7B20C463-6D18-F446-89E2-8A6C4A12615D}" srcOrd="0" destOrd="0" presId="urn:microsoft.com/office/officeart/2005/8/layout/default"/>
    <dgm:cxn modelId="{52D67F38-57D3-473A-BFF0-6EE8A46E63A0}" srcId="{F7B8219F-824C-43ED-A675-1480E07B2A6B}" destId="{9324D55F-4B02-43A6-9BEC-0FD3BC479DB5}" srcOrd="1" destOrd="0" parTransId="{30A8A7D4-800E-4A4E-8A34-BBF69D03582E}" sibTransId="{C2F15F20-77F7-479F-A326-44B70F5AC23A}"/>
    <dgm:cxn modelId="{7C476E41-5CA2-464A-890C-E1D62D9673B0}" type="presOf" srcId="{F7B8219F-824C-43ED-A675-1480E07B2A6B}" destId="{57D61B5F-C7BD-F244-B171-7556C4BC5D2D}" srcOrd="0" destOrd="0" presId="urn:microsoft.com/office/officeart/2005/8/layout/default"/>
    <dgm:cxn modelId="{483A6F5B-CDA9-4E49-A5AE-8FDB14ED49FA}" type="presOf" srcId="{35CDCEB0-924C-4F89-AC12-D215F8B911E9}" destId="{8A20E6CE-C588-0140-9BE0-DED0F8D7930F}" srcOrd="0" destOrd="0" presId="urn:microsoft.com/office/officeart/2005/8/layout/default"/>
    <dgm:cxn modelId="{2988EC68-BF64-4E87-AC62-2D9FF33E2B0B}" srcId="{F7B8219F-824C-43ED-A675-1480E07B2A6B}" destId="{4C76A5C4-3404-43CD-91C2-43324F65221D}" srcOrd="3" destOrd="0" parTransId="{5DE2F8FC-986B-4DD9-BF9F-80211FB4D839}" sibTransId="{AD1BA8EF-E7EF-48A4-A4F3-F7667CA4AF2E}"/>
    <dgm:cxn modelId="{8D139C6A-57D5-4009-83EF-6D55B3A947D4}" srcId="{F7B8219F-824C-43ED-A675-1480E07B2A6B}" destId="{4124FFB6-6743-4647-99AC-78B56C68E731}" srcOrd="2" destOrd="0" parTransId="{8394D4FB-9EA7-4941-BDCC-9E3352847583}" sibTransId="{A69068C0-A422-45BF-833E-B7047CE59E45}"/>
    <dgm:cxn modelId="{7F896D88-7A44-40C5-AC95-C2635EA44EA9}" srcId="{F7B8219F-824C-43ED-A675-1480E07B2A6B}" destId="{A7351F31-FBAF-4CAB-B79B-8FD3B9081C42}" srcOrd="4" destOrd="0" parTransId="{1436D8B0-5854-4AC7-AEFB-25A2D6785A78}" sibTransId="{608FBED8-7704-4AB9-999A-138AEB6A0D59}"/>
    <dgm:cxn modelId="{FA85679B-AD46-5642-8A8B-8109917F2813}" type="presOf" srcId="{4C76A5C4-3404-43CD-91C2-43324F65221D}" destId="{F56A65A6-36A6-C84E-B1B8-7C5EA49C7708}" srcOrd="0" destOrd="0" presId="urn:microsoft.com/office/officeart/2005/8/layout/default"/>
    <dgm:cxn modelId="{73584EBB-FABA-624F-B466-52B0120CE175}" type="presOf" srcId="{A7351F31-FBAF-4CAB-B79B-8FD3B9081C42}" destId="{D2A55D82-82FD-3E44-8B82-C5D48691949E}" srcOrd="0" destOrd="0" presId="urn:microsoft.com/office/officeart/2005/8/layout/default"/>
    <dgm:cxn modelId="{EE49BAE8-C8E0-4907-A24B-03A04560F28E}" srcId="{F7B8219F-824C-43ED-A675-1480E07B2A6B}" destId="{35CDCEB0-924C-4F89-AC12-D215F8B911E9}" srcOrd="0" destOrd="0" parTransId="{30AE4FE9-5F98-4CB1-ACFC-2730CDD16A6E}" sibTransId="{0FA98624-3AC7-41A4-8DEA-9AA03328A219}"/>
    <dgm:cxn modelId="{ED3C3FFE-2DB7-BC41-8B31-3638F066C4AE}" type="presOf" srcId="{4124FFB6-6743-4647-99AC-78B56C68E731}" destId="{E27447A7-2E77-7F4B-B59E-D614D96C5DB7}" srcOrd="0" destOrd="0" presId="urn:microsoft.com/office/officeart/2005/8/layout/default"/>
    <dgm:cxn modelId="{E604C3A0-0A5B-6D46-BA76-D6D5F70DBEB6}" type="presParOf" srcId="{57D61B5F-C7BD-F244-B171-7556C4BC5D2D}" destId="{8A20E6CE-C588-0140-9BE0-DED0F8D7930F}" srcOrd="0" destOrd="0" presId="urn:microsoft.com/office/officeart/2005/8/layout/default"/>
    <dgm:cxn modelId="{2437F1EC-D60B-DA4F-9B41-7F55D58CF3D2}" type="presParOf" srcId="{57D61B5F-C7BD-F244-B171-7556C4BC5D2D}" destId="{68BE3C33-8FA9-8046-B993-8AE648BF7115}" srcOrd="1" destOrd="0" presId="urn:microsoft.com/office/officeart/2005/8/layout/default"/>
    <dgm:cxn modelId="{5E99FC46-8158-1F40-99B4-02C4262D104B}" type="presParOf" srcId="{57D61B5F-C7BD-F244-B171-7556C4BC5D2D}" destId="{7B20C463-6D18-F446-89E2-8A6C4A12615D}" srcOrd="2" destOrd="0" presId="urn:microsoft.com/office/officeart/2005/8/layout/default"/>
    <dgm:cxn modelId="{A4925C27-D4EC-294C-AF03-DE66144041A1}" type="presParOf" srcId="{57D61B5F-C7BD-F244-B171-7556C4BC5D2D}" destId="{3938B43A-60C8-4740-83A8-2808C3CEB337}" srcOrd="3" destOrd="0" presId="urn:microsoft.com/office/officeart/2005/8/layout/default"/>
    <dgm:cxn modelId="{24AE7612-11D2-1847-8BF6-79EF40F1C6D9}" type="presParOf" srcId="{57D61B5F-C7BD-F244-B171-7556C4BC5D2D}" destId="{E27447A7-2E77-7F4B-B59E-D614D96C5DB7}" srcOrd="4" destOrd="0" presId="urn:microsoft.com/office/officeart/2005/8/layout/default"/>
    <dgm:cxn modelId="{3411CE66-FEEB-914F-B746-461B58F9E031}" type="presParOf" srcId="{57D61B5F-C7BD-F244-B171-7556C4BC5D2D}" destId="{239828F2-0E5C-204E-B2C6-F8089B87AB15}" srcOrd="5" destOrd="0" presId="urn:microsoft.com/office/officeart/2005/8/layout/default"/>
    <dgm:cxn modelId="{5F45C464-128C-F847-B4E4-6FA655FD0A45}" type="presParOf" srcId="{57D61B5F-C7BD-F244-B171-7556C4BC5D2D}" destId="{F56A65A6-36A6-C84E-B1B8-7C5EA49C7708}" srcOrd="6" destOrd="0" presId="urn:microsoft.com/office/officeart/2005/8/layout/default"/>
    <dgm:cxn modelId="{FA2EF9F7-7CF4-2C43-BC5B-D9DDCA957F09}" type="presParOf" srcId="{57D61B5F-C7BD-F244-B171-7556C4BC5D2D}" destId="{DBC93189-2A09-0644-9EA4-D782F9789EAE}" srcOrd="7" destOrd="0" presId="urn:microsoft.com/office/officeart/2005/8/layout/default"/>
    <dgm:cxn modelId="{F8547380-EF77-5049-9529-E1A405A1A0A9}" type="presParOf" srcId="{57D61B5F-C7BD-F244-B171-7556C4BC5D2D}" destId="{D2A55D82-82FD-3E44-8B82-C5D48691949E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68D0CA-5407-4547-9D3C-DB9582ED7C3E}" type="doc">
      <dgm:prSet loTypeId="urn:microsoft.com/office/officeart/2005/8/layout/defaul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269ADFE-BC2D-45A0-A9CE-6D34D3B2E583}">
      <dgm:prSet/>
      <dgm:spPr/>
      <dgm:t>
        <a:bodyPr/>
        <a:lstStyle/>
        <a:p>
          <a:r>
            <a:rPr lang="en-US"/>
            <a:t>Background/Context</a:t>
          </a:r>
        </a:p>
      </dgm:t>
    </dgm:pt>
    <dgm:pt modelId="{39D09A16-2772-48F2-B396-17570E15DD6C}" type="parTrans" cxnId="{E2778D7E-B74F-4699-B16D-7E5A9DAAFFF5}">
      <dgm:prSet/>
      <dgm:spPr/>
      <dgm:t>
        <a:bodyPr/>
        <a:lstStyle/>
        <a:p>
          <a:endParaRPr lang="en-US"/>
        </a:p>
      </dgm:t>
    </dgm:pt>
    <dgm:pt modelId="{7D85D0E1-9CA9-4C09-A414-DDE49EABF124}" type="sibTrans" cxnId="{E2778D7E-B74F-4699-B16D-7E5A9DAAFFF5}">
      <dgm:prSet/>
      <dgm:spPr/>
      <dgm:t>
        <a:bodyPr/>
        <a:lstStyle/>
        <a:p>
          <a:endParaRPr lang="en-US"/>
        </a:p>
      </dgm:t>
    </dgm:pt>
    <dgm:pt modelId="{ABD91C14-5BA1-4229-B04A-F7332F2B7F46}">
      <dgm:prSet/>
      <dgm:spPr/>
      <dgm:t>
        <a:bodyPr/>
        <a:lstStyle/>
        <a:p>
          <a:r>
            <a:rPr lang="en-US"/>
            <a:t>Data Source</a:t>
          </a:r>
        </a:p>
      </dgm:t>
    </dgm:pt>
    <dgm:pt modelId="{6BA5E679-9775-4E20-B001-FD5F01231E14}" type="parTrans" cxnId="{1A1EBB3C-A9D3-45A0-AA75-2B713FD9F084}">
      <dgm:prSet/>
      <dgm:spPr/>
      <dgm:t>
        <a:bodyPr/>
        <a:lstStyle/>
        <a:p>
          <a:endParaRPr lang="en-US"/>
        </a:p>
      </dgm:t>
    </dgm:pt>
    <dgm:pt modelId="{9ED31E5C-A37C-493A-B43E-FAE89E928365}" type="sibTrans" cxnId="{1A1EBB3C-A9D3-45A0-AA75-2B713FD9F084}">
      <dgm:prSet/>
      <dgm:spPr/>
      <dgm:t>
        <a:bodyPr/>
        <a:lstStyle/>
        <a:p>
          <a:endParaRPr lang="en-US"/>
        </a:p>
      </dgm:t>
    </dgm:pt>
    <dgm:pt modelId="{7C104DBE-D1B5-4B4C-A801-28376A2823D3}">
      <dgm:prSet/>
      <dgm:spPr/>
      <dgm:t>
        <a:bodyPr/>
        <a:lstStyle/>
        <a:p>
          <a:r>
            <a:rPr lang="en-US"/>
            <a:t>Preprocessing &amp; Preliminary Steps</a:t>
          </a:r>
        </a:p>
      </dgm:t>
    </dgm:pt>
    <dgm:pt modelId="{D1D84D6F-82EA-4C57-BB53-C589A926FAE9}" type="parTrans" cxnId="{15F482FA-A217-4AB4-9B63-52C0248085E0}">
      <dgm:prSet/>
      <dgm:spPr/>
      <dgm:t>
        <a:bodyPr/>
        <a:lstStyle/>
        <a:p>
          <a:endParaRPr lang="en-US"/>
        </a:p>
      </dgm:t>
    </dgm:pt>
    <dgm:pt modelId="{E0E5E6BC-C302-439D-8646-CEBE8F953FE5}" type="sibTrans" cxnId="{15F482FA-A217-4AB4-9B63-52C0248085E0}">
      <dgm:prSet/>
      <dgm:spPr/>
      <dgm:t>
        <a:bodyPr/>
        <a:lstStyle/>
        <a:p>
          <a:endParaRPr lang="en-US"/>
        </a:p>
      </dgm:t>
    </dgm:pt>
    <dgm:pt modelId="{0A3A1162-7E9D-4696-AE8E-0CEC510DD33C}">
      <dgm:prSet/>
      <dgm:spPr/>
      <dgm:t>
        <a:bodyPr/>
        <a:lstStyle/>
        <a:p>
          <a:r>
            <a:rPr lang="en-US"/>
            <a:t>Exploring Data Questions</a:t>
          </a:r>
        </a:p>
      </dgm:t>
    </dgm:pt>
    <dgm:pt modelId="{06E8C7BD-15F1-467E-B89B-665804067D10}" type="parTrans" cxnId="{577D0D17-4504-4E6D-A635-38ACD94D30DA}">
      <dgm:prSet/>
      <dgm:spPr/>
      <dgm:t>
        <a:bodyPr/>
        <a:lstStyle/>
        <a:p>
          <a:endParaRPr lang="en-US"/>
        </a:p>
      </dgm:t>
    </dgm:pt>
    <dgm:pt modelId="{6894FBE9-7AE3-487D-BE9C-A3AEBFFBC7CB}" type="sibTrans" cxnId="{577D0D17-4504-4E6D-A635-38ACD94D30DA}">
      <dgm:prSet/>
      <dgm:spPr/>
      <dgm:t>
        <a:bodyPr/>
        <a:lstStyle/>
        <a:p>
          <a:endParaRPr lang="en-US"/>
        </a:p>
      </dgm:t>
    </dgm:pt>
    <dgm:pt modelId="{05384C69-341E-4E30-B8F9-02D05E6AAA92}">
      <dgm:prSet/>
      <dgm:spPr/>
      <dgm:t>
        <a:bodyPr/>
        <a:lstStyle/>
        <a:p>
          <a:r>
            <a:rPr lang="en-US"/>
            <a:t>Identifying Unique Project Components</a:t>
          </a:r>
        </a:p>
      </dgm:t>
    </dgm:pt>
    <dgm:pt modelId="{F60323FD-F7B0-40E2-9308-2168B3AAE53F}" type="parTrans" cxnId="{9333628B-5FDE-44C8-88A8-F150279967D7}">
      <dgm:prSet/>
      <dgm:spPr/>
      <dgm:t>
        <a:bodyPr/>
        <a:lstStyle/>
        <a:p>
          <a:endParaRPr lang="en-US"/>
        </a:p>
      </dgm:t>
    </dgm:pt>
    <dgm:pt modelId="{368DF66C-E97E-4664-84B4-A58367BD14B9}" type="sibTrans" cxnId="{9333628B-5FDE-44C8-88A8-F150279967D7}">
      <dgm:prSet/>
      <dgm:spPr/>
      <dgm:t>
        <a:bodyPr/>
        <a:lstStyle/>
        <a:p>
          <a:endParaRPr lang="en-US"/>
        </a:p>
      </dgm:t>
    </dgm:pt>
    <dgm:pt modelId="{DE61BF88-AB8A-4FF2-9AD5-794042392BDF}">
      <dgm:prSet/>
      <dgm:spPr/>
      <dgm:t>
        <a:bodyPr/>
        <a:lstStyle/>
        <a:p>
          <a:r>
            <a:rPr lang="en-US"/>
            <a:t>Conclusions</a:t>
          </a:r>
        </a:p>
      </dgm:t>
    </dgm:pt>
    <dgm:pt modelId="{C33508FF-05EE-452C-93D1-D19E65D58C20}" type="parTrans" cxnId="{2BDC6269-3CD9-49AE-97C0-3A28ED86E6CD}">
      <dgm:prSet/>
      <dgm:spPr/>
      <dgm:t>
        <a:bodyPr/>
        <a:lstStyle/>
        <a:p>
          <a:endParaRPr lang="en-US"/>
        </a:p>
      </dgm:t>
    </dgm:pt>
    <dgm:pt modelId="{86F20971-FD92-4F1C-A6A9-AE15CA07F1FA}" type="sibTrans" cxnId="{2BDC6269-3CD9-49AE-97C0-3A28ED86E6CD}">
      <dgm:prSet/>
      <dgm:spPr/>
      <dgm:t>
        <a:bodyPr/>
        <a:lstStyle/>
        <a:p>
          <a:endParaRPr lang="en-US"/>
        </a:p>
      </dgm:t>
    </dgm:pt>
    <dgm:pt modelId="{78391936-7AF3-4D49-BA46-846A8C098766}" type="pres">
      <dgm:prSet presAssocID="{9968D0CA-5407-4547-9D3C-DB9582ED7C3E}" presName="diagram" presStyleCnt="0">
        <dgm:presLayoutVars>
          <dgm:dir/>
          <dgm:resizeHandles val="exact"/>
        </dgm:presLayoutVars>
      </dgm:prSet>
      <dgm:spPr/>
    </dgm:pt>
    <dgm:pt modelId="{B2A17C1C-343C-354B-A6AF-559B758C29A7}" type="pres">
      <dgm:prSet presAssocID="{2269ADFE-BC2D-45A0-A9CE-6D34D3B2E583}" presName="node" presStyleLbl="node1" presStyleIdx="0" presStyleCnt="6">
        <dgm:presLayoutVars>
          <dgm:bulletEnabled val="1"/>
        </dgm:presLayoutVars>
      </dgm:prSet>
      <dgm:spPr/>
    </dgm:pt>
    <dgm:pt modelId="{DD3982D8-0DDA-A94B-BF0D-8CF5F3E542C3}" type="pres">
      <dgm:prSet presAssocID="{7D85D0E1-9CA9-4C09-A414-DDE49EABF124}" presName="sibTrans" presStyleCnt="0"/>
      <dgm:spPr/>
    </dgm:pt>
    <dgm:pt modelId="{54F5783D-8D07-8347-93BA-E87821E4183A}" type="pres">
      <dgm:prSet presAssocID="{ABD91C14-5BA1-4229-B04A-F7332F2B7F46}" presName="node" presStyleLbl="node1" presStyleIdx="1" presStyleCnt="6">
        <dgm:presLayoutVars>
          <dgm:bulletEnabled val="1"/>
        </dgm:presLayoutVars>
      </dgm:prSet>
      <dgm:spPr/>
    </dgm:pt>
    <dgm:pt modelId="{C6F36C2C-494B-3746-BF1B-098CE551D9C9}" type="pres">
      <dgm:prSet presAssocID="{9ED31E5C-A37C-493A-B43E-FAE89E928365}" presName="sibTrans" presStyleCnt="0"/>
      <dgm:spPr/>
    </dgm:pt>
    <dgm:pt modelId="{3CFEA65D-746A-194E-9F30-C814F95AEDDF}" type="pres">
      <dgm:prSet presAssocID="{7C104DBE-D1B5-4B4C-A801-28376A2823D3}" presName="node" presStyleLbl="node1" presStyleIdx="2" presStyleCnt="6">
        <dgm:presLayoutVars>
          <dgm:bulletEnabled val="1"/>
        </dgm:presLayoutVars>
      </dgm:prSet>
      <dgm:spPr/>
    </dgm:pt>
    <dgm:pt modelId="{2C1F4CBB-80EF-074A-A704-5FE20A6022DF}" type="pres">
      <dgm:prSet presAssocID="{E0E5E6BC-C302-439D-8646-CEBE8F953FE5}" presName="sibTrans" presStyleCnt="0"/>
      <dgm:spPr/>
    </dgm:pt>
    <dgm:pt modelId="{81C0573D-985C-4B45-9329-4658849B8C9D}" type="pres">
      <dgm:prSet presAssocID="{0A3A1162-7E9D-4696-AE8E-0CEC510DD33C}" presName="node" presStyleLbl="node1" presStyleIdx="3" presStyleCnt="6">
        <dgm:presLayoutVars>
          <dgm:bulletEnabled val="1"/>
        </dgm:presLayoutVars>
      </dgm:prSet>
      <dgm:spPr/>
    </dgm:pt>
    <dgm:pt modelId="{A1A12701-DA17-A642-80E7-31E59CB1DD02}" type="pres">
      <dgm:prSet presAssocID="{6894FBE9-7AE3-487D-BE9C-A3AEBFFBC7CB}" presName="sibTrans" presStyleCnt="0"/>
      <dgm:spPr/>
    </dgm:pt>
    <dgm:pt modelId="{4C3C6CD1-5A4A-7E4F-ACCC-89C262319201}" type="pres">
      <dgm:prSet presAssocID="{05384C69-341E-4E30-B8F9-02D05E6AAA92}" presName="node" presStyleLbl="node1" presStyleIdx="4" presStyleCnt="6">
        <dgm:presLayoutVars>
          <dgm:bulletEnabled val="1"/>
        </dgm:presLayoutVars>
      </dgm:prSet>
      <dgm:spPr/>
    </dgm:pt>
    <dgm:pt modelId="{0BC73C62-43A2-7542-AC8E-76AE14BAE77E}" type="pres">
      <dgm:prSet presAssocID="{368DF66C-E97E-4664-84B4-A58367BD14B9}" presName="sibTrans" presStyleCnt="0"/>
      <dgm:spPr/>
    </dgm:pt>
    <dgm:pt modelId="{67E16A97-CEC8-744B-85E5-AAC1F39A1302}" type="pres">
      <dgm:prSet presAssocID="{DE61BF88-AB8A-4FF2-9AD5-794042392BDF}" presName="node" presStyleLbl="node1" presStyleIdx="5" presStyleCnt="6">
        <dgm:presLayoutVars>
          <dgm:bulletEnabled val="1"/>
        </dgm:presLayoutVars>
      </dgm:prSet>
      <dgm:spPr/>
    </dgm:pt>
  </dgm:ptLst>
  <dgm:cxnLst>
    <dgm:cxn modelId="{577D0D17-4504-4E6D-A635-38ACD94D30DA}" srcId="{9968D0CA-5407-4547-9D3C-DB9582ED7C3E}" destId="{0A3A1162-7E9D-4696-AE8E-0CEC510DD33C}" srcOrd="3" destOrd="0" parTransId="{06E8C7BD-15F1-467E-B89B-665804067D10}" sibTransId="{6894FBE9-7AE3-487D-BE9C-A3AEBFFBC7CB}"/>
    <dgm:cxn modelId="{97836A2B-7F50-6C49-B34F-BB58F0DC8DE7}" type="presOf" srcId="{05384C69-341E-4E30-B8F9-02D05E6AAA92}" destId="{4C3C6CD1-5A4A-7E4F-ACCC-89C262319201}" srcOrd="0" destOrd="0" presId="urn:microsoft.com/office/officeart/2005/8/layout/default"/>
    <dgm:cxn modelId="{1A1EBB3C-A9D3-45A0-AA75-2B713FD9F084}" srcId="{9968D0CA-5407-4547-9D3C-DB9582ED7C3E}" destId="{ABD91C14-5BA1-4229-B04A-F7332F2B7F46}" srcOrd="1" destOrd="0" parTransId="{6BA5E679-9775-4E20-B001-FD5F01231E14}" sibTransId="{9ED31E5C-A37C-493A-B43E-FAE89E928365}"/>
    <dgm:cxn modelId="{B1425C44-C7F0-1E4C-91DB-282D9073E4C2}" type="presOf" srcId="{9968D0CA-5407-4547-9D3C-DB9582ED7C3E}" destId="{78391936-7AF3-4D49-BA46-846A8C098766}" srcOrd="0" destOrd="0" presId="urn:microsoft.com/office/officeart/2005/8/layout/default"/>
    <dgm:cxn modelId="{0C637B54-5B98-E14A-B193-7B90968F3AFF}" type="presOf" srcId="{ABD91C14-5BA1-4229-B04A-F7332F2B7F46}" destId="{54F5783D-8D07-8347-93BA-E87821E4183A}" srcOrd="0" destOrd="0" presId="urn:microsoft.com/office/officeart/2005/8/layout/default"/>
    <dgm:cxn modelId="{2BDC6269-3CD9-49AE-97C0-3A28ED86E6CD}" srcId="{9968D0CA-5407-4547-9D3C-DB9582ED7C3E}" destId="{DE61BF88-AB8A-4FF2-9AD5-794042392BDF}" srcOrd="5" destOrd="0" parTransId="{C33508FF-05EE-452C-93D1-D19E65D58C20}" sibTransId="{86F20971-FD92-4F1C-A6A9-AE15CA07F1FA}"/>
    <dgm:cxn modelId="{E2778D7E-B74F-4699-B16D-7E5A9DAAFFF5}" srcId="{9968D0CA-5407-4547-9D3C-DB9582ED7C3E}" destId="{2269ADFE-BC2D-45A0-A9CE-6D34D3B2E583}" srcOrd="0" destOrd="0" parTransId="{39D09A16-2772-48F2-B396-17570E15DD6C}" sibTransId="{7D85D0E1-9CA9-4C09-A414-DDE49EABF124}"/>
    <dgm:cxn modelId="{9333628B-5FDE-44C8-88A8-F150279967D7}" srcId="{9968D0CA-5407-4547-9D3C-DB9582ED7C3E}" destId="{05384C69-341E-4E30-B8F9-02D05E6AAA92}" srcOrd="4" destOrd="0" parTransId="{F60323FD-F7B0-40E2-9308-2168B3AAE53F}" sibTransId="{368DF66C-E97E-4664-84B4-A58367BD14B9}"/>
    <dgm:cxn modelId="{75472AB1-D1BA-AD42-A5B7-575A0DF946FE}" type="presOf" srcId="{7C104DBE-D1B5-4B4C-A801-28376A2823D3}" destId="{3CFEA65D-746A-194E-9F30-C814F95AEDDF}" srcOrd="0" destOrd="0" presId="urn:microsoft.com/office/officeart/2005/8/layout/default"/>
    <dgm:cxn modelId="{8618E0BA-F93C-924A-990E-6496F6397558}" type="presOf" srcId="{2269ADFE-BC2D-45A0-A9CE-6D34D3B2E583}" destId="{B2A17C1C-343C-354B-A6AF-559B758C29A7}" srcOrd="0" destOrd="0" presId="urn:microsoft.com/office/officeart/2005/8/layout/default"/>
    <dgm:cxn modelId="{5B8E8CCA-8621-D841-B345-EBDB600C57E7}" type="presOf" srcId="{0A3A1162-7E9D-4696-AE8E-0CEC510DD33C}" destId="{81C0573D-985C-4B45-9329-4658849B8C9D}" srcOrd="0" destOrd="0" presId="urn:microsoft.com/office/officeart/2005/8/layout/default"/>
    <dgm:cxn modelId="{15F482FA-A217-4AB4-9B63-52C0248085E0}" srcId="{9968D0CA-5407-4547-9D3C-DB9582ED7C3E}" destId="{7C104DBE-D1B5-4B4C-A801-28376A2823D3}" srcOrd="2" destOrd="0" parTransId="{D1D84D6F-82EA-4C57-BB53-C589A926FAE9}" sibTransId="{E0E5E6BC-C302-439D-8646-CEBE8F953FE5}"/>
    <dgm:cxn modelId="{5890C5FF-4A13-FC45-BC99-CB8241B6111E}" type="presOf" srcId="{DE61BF88-AB8A-4FF2-9AD5-794042392BDF}" destId="{67E16A97-CEC8-744B-85E5-AAC1F39A1302}" srcOrd="0" destOrd="0" presId="urn:microsoft.com/office/officeart/2005/8/layout/default"/>
    <dgm:cxn modelId="{94802FCA-6D5B-5545-8CC5-17C5E54D0977}" type="presParOf" srcId="{78391936-7AF3-4D49-BA46-846A8C098766}" destId="{B2A17C1C-343C-354B-A6AF-559B758C29A7}" srcOrd="0" destOrd="0" presId="urn:microsoft.com/office/officeart/2005/8/layout/default"/>
    <dgm:cxn modelId="{35D8B675-177B-1445-B53B-FB6A31DE7C12}" type="presParOf" srcId="{78391936-7AF3-4D49-BA46-846A8C098766}" destId="{DD3982D8-0DDA-A94B-BF0D-8CF5F3E542C3}" srcOrd="1" destOrd="0" presId="urn:microsoft.com/office/officeart/2005/8/layout/default"/>
    <dgm:cxn modelId="{811AE0E7-CE36-2E4A-8C5D-400EA4388A8F}" type="presParOf" srcId="{78391936-7AF3-4D49-BA46-846A8C098766}" destId="{54F5783D-8D07-8347-93BA-E87821E4183A}" srcOrd="2" destOrd="0" presId="urn:microsoft.com/office/officeart/2005/8/layout/default"/>
    <dgm:cxn modelId="{821C721F-1E50-2045-B8A6-99B996ABA41D}" type="presParOf" srcId="{78391936-7AF3-4D49-BA46-846A8C098766}" destId="{C6F36C2C-494B-3746-BF1B-098CE551D9C9}" srcOrd="3" destOrd="0" presId="urn:microsoft.com/office/officeart/2005/8/layout/default"/>
    <dgm:cxn modelId="{90171774-CC3B-014A-8EF2-57040E4B34CF}" type="presParOf" srcId="{78391936-7AF3-4D49-BA46-846A8C098766}" destId="{3CFEA65D-746A-194E-9F30-C814F95AEDDF}" srcOrd="4" destOrd="0" presId="urn:microsoft.com/office/officeart/2005/8/layout/default"/>
    <dgm:cxn modelId="{DFD9991E-AFF8-8645-8777-934DC98AD63D}" type="presParOf" srcId="{78391936-7AF3-4D49-BA46-846A8C098766}" destId="{2C1F4CBB-80EF-074A-A704-5FE20A6022DF}" srcOrd="5" destOrd="0" presId="urn:microsoft.com/office/officeart/2005/8/layout/default"/>
    <dgm:cxn modelId="{5FB5B00D-EB44-A542-A90A-2D0E6D755564}" type="presParOf" srcId="{78391936-7AF3-4D49-BA46-846A8C098766}" destId="{81C0573D-985C-4B45-9329-4658849B8C9D}" srcOrd="6" destOrd="0" presId="urn:microsoft.com/office/officeart/2005/8/layout/default"/>
    <dgm:cxn modelId="{81E7F58E-09B9-944B-B87C-3DB025A81066}" type="presParOf" srcId="{78391936-7AF3-4D49-BA46-846A8C098766}" destId="{A1A12701-DA17-A642-80E7-31E59CB1DD02}" srcOrd="7" destOrd="0" presId="urn:microsoft.com/office/officeart/2005/8/layout/default"/>
    <dgm:cxn modelId="{9ED41F91-51FF-444F-A956-9ECF3537BEBE}" type="presParOf" srcId="{78391936-7AF3-4D49-BA46-846A8C098766}" destId="{4C3C6CD1-5A4A-7E4F-ACCC-89C262319201}" srcOrd="8" destOrd="0" presId="urn:microsoft.com/office/officeart/2005/8/layout/default"/>
    <dgm:cxn modelId="{0E069889-D10B-884D-BC5A-CE81A971A40A}" type="presParOf" srcId="{78391936-7AF3-4D49-BA46-846A8C098766}" destId="{0BC73C62-43A2-7542-AC8E-76AE14BAE77E}" srcOrd="9" destOrd="0" presId="urn:microsoft.com/office/officeart/2005/8/layout/default"/>
    <dgm:cxn modelId="{B7D67075-FFA1-294E-9A51-23DB8B58D906}" type="presParOf" srcId="{78391936-7AF3-4D49-BA46-846A8C098766}" destId="{67E16A97-CEC8-744B-85E5-AAC1F39A130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5DE2FF-09BE-B54B-BC00-343024358377}">
      <dsp:nvSpPr>
        <dsp:cNvPr id="0" name=""/>
        <dsp:cNvSpPr/>
      </dsp:nvSpPr>
      <dsp:spPr>
        <a:xfrm>
          <a:off x="0" y="54275"/>
          <a:ext cx="6296297" cy="50193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Background/Context</a:t>
          </a:r>
        </a:p>
      </dsp:txBody>
      <dsp:txXfrm>
        <a:off x="24502" y="78777"/>
        <a:ext cx="6247293" cy="452926"/>
      </dsp:txXfrm>
    </dsp:sp>
    <dsp:sp modelId="{D5E512C7-E0C6-3F44-9B81-7D035E5B3496}">
      <dsp:nvSpPr>
        <dsp:cNvPr id="0" name=""/>
        <dsp:cNvSpPr/>
      </dsp:nvSpPr>
      <dsp:spPr>
        <a:xfrm>
          <a:off x="0" y="619565"/>
          <a:ext cx="6296297" cy="501930"/>
        </a:xfrm>
        <a:prstGeom prst="roundRect">
          <a:avLst/>
        </a:prstGeom>
        <a:solidFill>
          <a:schemeClr val="accent5">
            <a:hueOff val="-551426"/>
            <a:satOff val="-2962"/>
            <a:lumOff val="10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Source</a:t>
          </a:r>
        </a:p>
      </dsp:txBody>
      <dsp:txXfrm>
        <a:off x="24502" y="644067"/>
        <a:ext cx="6247293" cy="452926"/>
      </dsp:txXfrm>
    </dsp:sp>
    <dsp:sp modelId="{F966EC4D-D305-0C49-8B03-3AAA2893A947}">
      <dsp:nvSpPr>
        <dsp:cNvPr id="0" name=""/>
        <dsp:cNvSpPr/>
      </dsp:nvSpPr>
      <dsp:spPr>
        <a:xfrm>
          <a:off x="0" y="1184855"/>
          <a:ext cx="6296297" cy="501930"/>
        </a:xfrm>
        <a:prstGeom prst="roundRect">
          <a:avLst/>
        </a:prstGeom>
        <a:solidFill>
          <a:schemeClr val="accent5">
            <a:hueOff val="-1102852"/>
            <a:satOff val="-5923"/>
            <a:lumOff val="202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Preprocessing &amp; Preliminary Steps</a:t>
          </a:r>
        </a:p>
      </dsp:txBody>
      <dsp:txXfrm>
        <a:off x="24502" y="1209357"/>
        <a:ext cx="6247293" cy="452926"/>
      </dsp:txXfrm>
    </dsp:sp>
    <dsp:sp modelId="{F5A2060C-E7B3-C64C-835B-1FA42F3C5075}">
      <dsp:nvSpPr>
        <dsp:cNvPr id="0" name=""/>
        <dsp:cNvSpPr/>
      </dsp:nvSpPr>
      <dsp:spPr>
        <a:xfrm>
          <a:off x="0" y="1750145"/>
          <a:ext cx="6296297" cy="501930"/>
        </a:xfrm>
        <a:prstGeom prst="roundRect">
          <a:avLst/>
        </a:prstGeom>
        <a:solidFill>
          <a:schemeClr val="accent5">
            <a:hueOff val="-1654278"/>
            <a:satOff val="-8885"/>
            <a:lumOff val="303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Exploring Data Questions</a:t>
          </a:r>
        </a:p>
      </dsp:txBody>
      <dsp:txXfrm>
        <a:off x="24502" y="1774647"/>
        <a:ext cx="6247293" cy="452926"/>
      </dsp:txXfrm>
    </dsp:sp>
    <dsp:sp modelId="{B87F05DE-C975-F24D-81B1-15EBE907ABC4}">
      <dsp:nvSpPr>
        <dsp:cNvPr id="0" name=""/>
        <dsp:cNvSpPr/>
      </dsp:nvSpPr>
      <dsp:spPr>
        <a:xfrm>
          <a:off x="0" y="2315435"/>
          <a:ext cx="6296297" cy="501930"/>
        </a:xfrm>
        <a:prstGeom prst="roundRect">
          <a:avLst/>
        </a:prstGeom>
        <a:solidFill>
          <a:schemeClr val="accent5">
            <a:hueOff val="-2205704"/>
            <a:satOff val="-11847"/>
            <a:lumOff val="40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Identifying Unique Project Components</a:t>
          </a:r>
        </a:p>
      </dsp:txBody>
      <dsp:txXfrm>
        <a:off x="24502" y="2339937"/>
        <a:ext cx="6247293" cy="452926"/>
      </dsp:txXfrm>
    </dsp:sp>
    <dsp:sp modelId="{B22DEE7A-BCB9-EC45-9FC5-EDB8109B8765}">
      <dsp:nvSpPr>
        <dsp:cNvPr id="0" name=""/>
        <dsp:cNvSpPr/>
      </dsp:nvSpPr>
      <dsp:spPr>
        <a:xfrm>
          <a:off x="0" y="2880726"/>
          <a:ext cx="6296297" cy="501930"/>
        </a:xfrm>
        <a:prstGeom prst="roundRect">
          <a:avLst/>
        </a:prstGeom>
        <a:solidFill>
          <a:schemeClr val="accent5">
            <a:hueOff val="-2757130"/>
            <a:satOff val="-14808"/>
            <a:lumOff val="50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Conclusions</a:t>
          </a:r>
        </a:p>
      </dsp:txBody>
      <dsp:txXfrm>
        <a:off x="24502" y="2905228"/>
        <a:ext cx="6247293" cy="452926"/>
      </dsp:txXfrm>
    </dsp:sp>
    <dsp:sp modelId="{59FC16CB-E940-E24C-A571-4EE52E60D91D}">
      <dsp:nvSpPr>
        <dsp:cNvPr id="0" name=""/>
        <dsp:cNvSpPr/>
      </dsp:nvSpPr>
      <dsp:spPr>
        <a:xfrm>
          <a:off x="0" y="3446016"/>
          <a:ext cx="6296297" cy="501930"/>
        </a:xfrm>
        <a:prstGeom prst="roundRect">
          <a:avLst/>
        </a:prstGeom>
        <a:solidFill>
          <a:schemeClr val="accent5">
            <a:hueOff val="-3308557"/>
            <a:satOff val="-17770"/>
            <a:lumOff val="607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Q&amp;A</a:t>
          </a:r>
        </a:p>
      </dsp:txBody>
      <dsp:txXfrm>
        <a:off x="24502" y="3470518"/>
        <a:ext cx="6247293" cy="4529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20E6CE-C588-0140-9BE0-DED0F8D7930F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are the Twitter Summary Statistics of the Sampled Users?</a:t>
          </a:r>
        </a:p>
      </dsp:txBody>
      <dsp:txXfrm>
        <a:off x="541734" y="348"/>
        <a:ext cx="2757040" cy="1654224"/>
      </dsp:txXfrm>
    </dsp:sp>
    <dsp:sp modelId="{7B20C463-6D18-F446-89E2-8A6C4A12615D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Who is the Most Followed Account from the Tweet Sample?</a:t>
          </a:r>
        </a:p>
      </dsp:txBody>
      <dsp:txXfrm>
        <a:off x="3574479" y="348"/>
        <a:ext cx="2757040" cy="1654224"/>
      </dsp:txXfrm>
    </dsp:sp>
    <dsp:sp modelId="{E27447A7-2E77-7F4B-B59E-D614D96C5DB7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Which Locations are the Users Tweeting From?</a:t>
          </a:r>
        </a:p>
      </dsp:txBody>
      <dsp:txXfrm>
        <a:off x="6607223" y="348"/>
        <a:ext cx="2757040" cy="1654224"/>
      </dsp:txXfrm>
    </dsp:sp>
    <dsp:sp modelId="{F56A65A6-36A6-C84E-B1B8-7C5EA49C7708}">
      <dsp:nvSpPr>
        <dsp:cNvPr id="0" name=""/>
        <dsp:cNvSpPr/>
      </dsp:nvSpPr>
      <dsp:spPr>
        <a:xfrm>
          <a:off x="2058106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Percentage of the Sampled Tweets Contain the Terms 'Giveaway', 'Contest', or 'Prize’?</a:t>
          </a:r>
        </a:p>
      </dsp:txBody>
      <dsp:txXfrm>
        <a:off x="2058106" y="1930277"/>
        <a:ext cx="2757040" cy="1654224"/>
      </dsp:txXfrm>
    </dsp:sp>
    <dsp:sp modelId="{D2A55D82-82FD-3E44-8B82-C5D48691949E}">
      <dsp:nvSpPr>
        <dsp:cNvPr id="0" name=""/>
        <dsp:cNvSpPr/>
      </dsp:nvSpPr>
      <dsp:spPr>
        <a:xfrm>
          <a:off x="5090851" y="1930277"/>
          <a:ext cx="2757040" cy="165422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What is the Overall Sentiment of the Tweet Sample?</a:t>
          </a:r>
        </a:p>
      </dsp:txBody>
      <dsp:txXfrm>
        <a:off x="5090851" y="1930277"/>
        <a:ext cx="2757040" cy="16542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A17C1C-343C-354B-A6AF-559B758C29A7}">
      <dsp:nvSpPr>
        <dsp:cNvPr id="0" name=""/>
        <dsp:cNvSpPr/>
      </dsp:nvSpPr>
      <dsp:spPr>
        <a:xfrm>
          <a:off x="541734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Background/Context</a:t>
          </a:r>
        </a:p>
      </dsp:txBody>
      <dsp:txXfrm>
        <a:off x="541734" y="348"/>
        <a:ext cx="2757040" cy="1654224"/>
      </dsp:txXfrm>
    </dsp:sp>
    <dsp:sp modelId="{54F5783D-8D07-8347-93BA-E87821E4183A}">
      <dsp:nvSpPr>
        <dsp:cNvPr id="0" name=""/>
        <dsp:cNvSpPr/>
      </dsp:nvSpPr>
      <dsp:spPr>
        <a:xfrm>
          <a:off x="3574479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661711"/>
                <a:satOff val="-3554"/>
                <a:lumOff val="121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661711"/>
                <a:satOff val="-3554"/>
                <a:lumOff val="121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Source</a:t>
          </a:r>
        </a:p>
      </dsp:txBody>
      <dsp:txXfrm>
        <a:off x="3574479" y="348"/>
        <a:ext cx="2757040" cy="1654224"/>
      </dsp:txXfrm>
    </dsp:sp>
    <dsp:sp modelId="{3CFEA65D-746A-194E-9F30-C814F95AEDDF}">
      <dsp:nvSpPr>
        <dsp:cNvPr id="0" name=""/>
        <dsp:cNvSpPr/>
      </dsp:nvSpPr>
      <dsp:spPr>
        <a:xfrm>
          <a:off x="6607223" y="348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1323423"/>
                <a:satOff val="-7108"/>
                <a:lumOff val="2431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323423"/>
                <a:satOff val="-7108"/>
                <a:lumOff val="2431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Preprocessing &amp; Preliminary Steps</a:t>
          </a:r>
        </a:p>
      </dsp:txBody>
      <dsp:txXfrm>
        <a:off x="6607223" y="348"/>
        <a:ext cx="2757040" cy="1654224"/>
      </dsp:txXfrm>
    </dsp:sp>
    <dsp:sp modelId="{81C0573D-985C-4B45-9329-4658849B8C9D}">
      <dsp:nvSpPr>
        <dsp:cNvPr id="0" name=""/>
        <dsp:cNvSpPr/>
      </dsp:nvSpPr>
      <dsp:spPr>
        <a:xfrm>
          <a:off x="541734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1985134"/>
                <a:satOff val="-10662"/>
                <a:lumOff val="3647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985134"/>
                <a:satOff val="-10662"/>
                <a:lumOff val="3647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Exploring Data Questions</a:t>
          </a:r>
        </a:p>
      </dsp:txBody>
      <dsp:txXfrm>
        <a:off x="541734" y="1930277"/>
        <a:ext cx="2757040" cy="1654224"/>
      </dsp:txXfrm>
    </dsp:sp>
    <dsp:sp modelId="{4C3C6CD1-5A4A-7E4F-ACCC-89C262319201}">
      <dsp:nvSpPr>
        <dsp:cNvPr id="0" name=""/>
        <dsp:cNvSpPr/>
      </dsp:nvSpPr>
      <dsp:spPr>
        <a:xfrm>
          <a:off x="3574479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2646845"/>
                <a:satOff val="-14216"/>
                <a:lumOff val="4862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2646845"/>
                <a:satOff val="-14216"/>
                <a:lumOff val="4862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Identifying Unique Project Components</a:t>
          </a:r>
        </a:p>
      </dsp:txBody>
      <dsp:txXfrm>
        <a:off x="3574479" y="1930277"/>
        <a:ext cx="2757040" cy="1654224"/>
      </dsp:txXfrm>
    </dsp:sp>
    <dsp:sp modelId="{67E16A97-CEC8-744B-85E5-AAC1F39A1302}">
      <dsp:nvSpPr>
        <dsp:cNvPr id="0" name=""/>
        <dsp:cNvSpPr/>
      </dsp:nvSpPr>
      <dsp:spPr>
        <a:xfrm>
          <a:off x="6607223" y="1930277"/>
          <a:ext cx="2757040" cy="1654224"/>
        </a:xfrm>
        <a:prstGeom prst="rect">
          <a:avLst/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Conclusions</a:t>
          </a:r>
        </a:p>
      </dsp:txBody>
      <dsp:txXfrm>
        <a:off x="6607223" y="1930277"/>
        <a:ext cx="2757040" cy="1654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9/4/22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Users/pergolicious/Library/Containers/com.microsoft.Outlook/Data/Library/Caches/Signatures/signature_904310457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2.gi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gif"/><Relationship Id="rId4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0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0B5FE-550F-FABE-A149-DA77F85C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1668" y="1215496"/>
            <a:ext cx="5367866" cy="2387600"/>
          </a:xfrm>
        </p:spPr>
        <p:txBody>
          <a:bodyPr>
            <a:normAutofit/>
          </a:bodyPr>
          <a:lstStyle/>
          <a:p>
            <a:r>
              <a:rPr lang="en-US" sz="4400"/>
              <a:t>IST 652 | final project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BBA64-A53D-D69A-01BB-045385BCA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1667" y="3602038"/>
            <a:ext cx="5376333" cy="1655762"/>
          </a:xfrm>
        </p:spPr>
        <p:txBody>
          <a:bodyPr>
            <a:normAutofit/>
          </a:bodyPr>
          <a:lstStyle/>
          <a:p>
            <a:r>
              <a:rPr lang="en-US" sz="1800"/>
              <a:t>twitter ANALYSIS of potential bitcoin and Ethereum scams</a:t>
            </a:r>
          </a:p>
          <a:p>
            <a:r>
              <a:rPr lang="en-US" sz="1800"/>
              <a:t>MATTHEW L. PERGOLSKI</a:t>
            </a:r>
          </a:p>
          <a:p>
            <a:r>
              <a:rPr lang="en-US" sz="1800"/>
              <a:t>Syracuse university</a:t>
            </a:r>
          </a:p>
        </p:txBody>
      </p:sp>
      <p:pic>
        <p:nvPicPr>
          <p:cNvPr id="2050" name="Picture 2" descr="Otto the Orange GIFs - Find &amp; Share on GIPHY">
            <a:extLst>
              <a:ext uri="{FF2B5EF4-FFF2-40B4-BE49-F238E27FC236}">
                <a16:creationId xmlns:a16="http://schemas.microsoft.com/office/drawing/2014/main" id="{9D85CAC1-2B90-33FB-17B0-4907B9BCE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19503" y="1539186"/>
            <a:ext cx="3525628" cy="3525628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6859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206" y="259253"/>
            <a:ext cx="9870257" cy="1478570"/>
          </a:xfrm>
        </p:spPr>
        <p:txBody>
          <a:bodyPr>
            <a:normAutofit/>
          </a:bodyPr>
          <a:lstStyle/>
          <a:p>
            <a:r>
              <a:rPr lang="en-US" sz="2500" dirty="0"/>
              <a:t>What Percentage of the Sampled Tweets Contain the Terms 'Giveaway', 'Contest', or 'Prize’?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4AD4AB-0CD2-21DE-7447-B93DF83B9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491" y="1516063"/>
            <a:ext cx="4459287" cy="4742636"/>
          </a:xfrm>
        </p:spPr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Tweet Text fields appended to separate list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Words converted to lower case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Regular expressions package (i.e., re) utilized to identify the terms ‘giveaway’, ‘contest’, and/or ‘prize’ in list of text strings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Assumptions made: Tweet Texts with any of the above terms are evidence of spam/bot accounts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Findings:</a:t>
            </a:r>
          </a:p>
          <a:p>
            <a:pPr lvl="1">
              <a:lnSpc>
                <a:spcPct val="110000"/>
              </a:lnSpc>
            </a:pPr>
            <a:r>
              <a:rPr lang="en-US" sz="1600" b="1" i="1" u="sng" dirty="0">
                <a:solidFill>
                  <a:srgbClr val="FF0000"/>
                </a:solidFill>
                <a:highlight>
                  <a:srgbClr val="FFFF00"/>
                </a:highlight>
              </a:rPr>
              <a:t>20% </a:t>
            </a:r>
            <a:r>
              <a:rPr lang="en-US" sz="1600" b="1" u="sng" dirty="0">
                <a:solidFill>
                  <a:srgbClr val="FF0000"/>
                </a:solidFill>
                <a:highlight>
                  <a:srgbClr val="FFFF00"/>
                </a:highlight>
              </a:rPr>
              <a:t>of tweets contained search terms of interest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65797F-50D5-F917-6F1E-2FFA68064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471" y="1977997"/>
            <a:ext cx="6903941" cy="308951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3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73273FEE-2437-9C2A-EAC2-ECAD29E83B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120" r="-1" b="16759"/>
          <a:stretch/>
        </p:blipFill>
        <p:spPr>
          <a:xfrm>
            <a:off x="9154617" y="5071656"/>
            <a:ext cx="2973089" cy="1396270"/>
          </a:xfrm>
          <a:custGeom>
            <a:avLst/>
            <a:gdLst/>
            <a:ahLst/>
            <a:cxnLst/>
            <a:rect l="l" t="t" r="r" b="b"/>
            <a:pathLst>
              <a:path w="3525628" h="1774824">
                <a:moveTo>
                  <a:pt x="197717" y="0"/>
                </a:moveTo>
                <a:lnTo>
                  <a:pt x="3525628" y="0"/>
                </a:lnTo>
                <a:lnTo>
                  <a:pt x="3525628" y="1774824"/>
                </a:lnTo>
                <a:lnTo>
                  <a:pt x="0" y="1774824"/>
                </a:lnTo>
                <a:lnTo>
                  <a:pt x="0" y="197717"/>
                </a:lnTo>
                <a:cubicBezTo>
                  <a:pt x="0" y="88521"/>
                  <a:pt x="88521" y="0"/>
                  <a:pt x="197717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2547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BECC8-957A-98CD-96D5-848BE54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4783135" cy="1478570"/>
          </a:xfrm>
        </p:spPr>
        <p:txBody>
          <a:bodyPr>
            <a:normAutofit/>
          </a:bodyPr>
          <a:lstStyle/>
          <a:p>
            <a:r>
              <a:rPr lang="en-US" sz="2500" dirty="0"/>
              <a:t>What is the Overall Sentiment of the Tweet Sample?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77F4CF-D123-83E6-F4EA-B92C07D8D3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/>
              <a:t>Utilized </a:t>
            </a:r>
            <a:r>
              <a:rPr lang="en-US" sz="2000" dirty="0" err="1"/>
              <a:t>TextBlob</a:t>
            </a:r>
            <a:r>
              <a:rPr lang="en-US" sz="2000" dirty="0"/>
              <a:t> to calculate polarity and sentiment scores</a:t>
            </a:r>
          </a:p>
          <a:p>
            <a:r>
              <a:rPr lang="en-US" sz="2000" dirty="0"/>
              <a:t>Average Polarity Score: </a:t>
            </a:r>
            <a:r>
              <a:rPr lang="en-US" sz="2000" dirty="0">
                <a:solidFill>
                  <a:schemeClr val="bg1"/>
                </a:solidFill>
              </a:rPr>
              <a:t>0.0833704375225469</a:t>
            </a:r>
          </a:p>
          <a:p>
            <a:r>
              <a:rPr lang="en-US" sz="2000" dirty="0"/>
              <a:t>Average Subjectivity Score: </a:t>
            </a:r>
            <a:r>
              <a:rPr lang="en-US" sz="2000" dirty="0">
                <a:solidFill>
                  <a:schemeClr val="bg1"/>
                </a:solidFill>
              </a:rPr>
              <a:t>0.21137566322566323</a:t>
            </a:r>
          </a:p>
        </p:txBody>
      </p:sp>
      <p:pic>
        <p:nvPicPr>
          <p:cNvPr id="5" name="Content Placeholder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DD395CB-6C7D-54B4-DA60-F2DCA696BB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2186" y="1123723"/>
            <a:ext cx="5456279" cy="4610554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3" name="Picture 4" descr="Mascots Orange GIF - Mascots Orange Spin Around - Discover &amp; Share GIFs">
            <a:extLst>
              <a:ext uri="{FF2B5EF4-FFF2-40B4-BE49-F238E27FC236}">
                <a16:creationId xmlns:a16="http://schemas.microsoft.com/office/drawing/2014/main" id="{093D901E-64CC-7138-A216-A44B8AAFA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5029757"/>
            <a:ext cx="2587223" cy="144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662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9BECC8-957A-98CD-96D5-848BE54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6941169" cy="1478570"/>
          </a:xfrm>
        </p:spPr>
        <p:txBody>
          <a:bodyPr>
            <a:normAutofit/>
          </a:bodyPr>
          <a:lstStyle/>
          <a:p>
            <a:r>
              <a:rPr lang="en-US" sz="2600" dirty="0"/>
              <a:t>Identifying Unique Project Components</a:t>
            </a:r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94C70B3A-9211-85A7-0B0F-A929412B8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1680" y="2048140"/>
            <a:ext cx="4459287" cy="396504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Use of configuration file to maintain privacy of Twitter Developer Account tokens</a:t>
            </a:r>
          </a:p>
          <a:p>
            <a:r>
              <a:rPr lang="en-US" sz="2000" dirty="0"/>
              <a:t>Use of ‘</a:t>
            </a:r>
            <a:r>
              <a:rPr lang="en-US" sz="2000" dirty="0" err="1"/>
              <a:t>ipywidgets</a:t>
            </a:r>
            <a:r>
              <a:rPr lang="en-US" sz="2000" dirty="0"/>
              <a:t>’ package to provide dialog box-like experience for choosing .</a:t>
            </a:r>
            <a:r>
              <a:rPr lang="en-US" sz="2000" dirty="0" err="1"/>
              <a:t>ini</a:t>
            </a:r>
            <a:r>
              <a:rPr lang="en-US" sz="2000" dirty="0"/>
              <a:t>, .</a:t>
            </a:r>
            <a:r>
              <a:rPr lang="en-US" sz="2000" dirty="0" err="1"/>
              <a:t>json</a:t>
            </a:r>
            <a:r>
              <a:rPr lang="en-US" sz="2000" dirty="0"/>
              <a:t> files for analysis</a:t>
            </a:r>
          </a:p>
          <a:p>
            <a:r>
              <a:rPr lang="en-US" sz="2000" dirty="0"/>
              <a:t>Combining data sets on two topics of twitter data: Bitcoin &amp; Ethereum</a:t>
            </a:r>
          </a:p>
          <a:p>
            <a:r>
              <a:rPr lang="en-US" sz="2000" dirty="0"/>
              <a:t>Providing average sentiment scores for collected tweet text data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C91713C-4FF0-5B51-81F5-46F7231DC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792" y="1886307"/>
            <a:ext cx="6459583" cy="332668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748364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85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2" name="Group 87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89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1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6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9BECC8-957A-98CD-96D5-848BE5444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/>
              <a:t>conclusions</a:t>
            </a:r>
          </a:p>
        </p:txBody>
      </p:sp>
      <p:sp useBgFill="1">
        <p:nvSpPr>
          <p:cNvPr id="133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ontent Placeholder 46">
            <a:extLst>
              <a:ext uri="{FF2B5EF4-FFF2-40B4-BE49-F238E27FC236}">
                <a16:creationId xmlns:a16="http://schemas.microsoft.com/office/drawing/2014/main" id="{94C70B3A-9211-85A7-0B0F-A929412B8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5283" y="458272"/>
            <a:ext cx="5831944" cy="6239090"/>
          </a:xfrm>
        </p:spPr>
        <p:txBody>
          <a:bodyPr>
            <a:normAutofit/>
          </a:bodyPr>
          <a:lstStyle/>
          <a:p>
            <a:r>
              <a:rPr lang="en-US" dirty="0"/>
              <a:t>Overall ‘potential’ bot activity in sample: 20%</a:t>
            </a:r>
          </a:p>
          <a:p>
            <a:r>
              <a:rPr lang="en-US" dirty="0"/>
              <a:t>Interesting ties back to Twitter/Elon Musk lawsuit</a:t>
            </a:r>
          </a:p>
          <a:p>
            <a:pPr lvl="1"/>
            <a:r>
              <a:rPr lang="en-US" dirty="0"/>
              <a:t>Twitter indicates only 5% of activity is related to bots/scam accounts</a:t>
            </a:r>
          </a:p>
          <a:p>
            <a:pPr lvl="1"/>
            <a:r>
              <a:rPr lang="en-US" dirty="0"/>
              <a:t>Elon Musk suggests perhaps 50+%</a:t>
            </a:r>
          </a:p>
          <a:p>
            <a:r>
              <a:rPr lang="en-US" dirty="0"/>
              <a:t>Although one sample is an interesting event, more samples and statistical tests would be needed to confirm statistical significance</a:t>
            </a:r>
          </a:p>
          <a:p>
            <a:r>
              <a:rPr lang="en-US" dirty="0"/>
              <a:t>True bot activity could lie somewhere in between Twitter and Musk’s estimates/claims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D21BF7-DDE8-91C1-958A-CC175425D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402" y="3756521"/>
            <a:ext cx="17560545" cy="513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5" name="Picture 1" descr="cid2251283381*image002.gif@01D8B7B9.58FBCF40">
            <a:extLst>
              <a:ext uri="{FF2B5EF4-FFF2-40B4-BE49-F238E27FC236}">
                <a16:creationId xmlns:a16="http://schemas.microsoft.com/office/drawing/2014/main" id="{569E2588-B2EF-F379-1938-A707365DD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403" y="4213721"/>
            <a:ext cx="1563986" cy="1563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73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927BD66-6AE1-FE26-6107-AAF753D5CF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030127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122" name="Picture 2" descr="Su Otto Sticker by Syracuse Orange for iOS &amp; Android | GIPHY">
            <a:extLst>
              <a:ext uri="{FF2B5EF4-FFF2-40B4-BE49-F238E27FC236}">
                <a16:creationId xmlns:a16="http://schemas.microsoft.com/office/drawing/2014/main" id="{D9C9A1BE-9D1B-667D-3692-CC1893328E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200" y="-156554"/>
            <a:ext cx="1939141" cy="193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753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Q&amp;A</a:t>
            </a:r>
          </a:p>
        </p:txBody>
      </p:sp>
      <p:sp useBgFill="1">
        <p:nvSpPr>
          <p:cNvPr id="18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Questions">
            <a:extLst>
              <a:ext uri="{FF2B5EF4-FFF2-40B4-BE49-F238E27FC236}">
                <a16:creationId xmlns:a16="http://schemas.microsoft.com/office/drawing/2014/main" id="{B7FF0713-4CB7-2E5F-D032-A673F1BC3C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19223" y="951493"/>
            <a:ext cx="2975493" cy="2975493"/>
          </a:xfrm>
          <a:prstGeom prst="rect">
            <a:avLst/>
          </a:prstGeom>
        </p:spPr>
      </p:pic>
      <p:pic>
        <p:nvPicPr>
          <p:cNvPr id="4102" name="Picture 6" descr="Su Sticker by Syracuse Orange for iOS &amp; Android | GIPHY">
            <a:extLst>
              <a:ext uri="{FF2B5EF4-FFF2-40B4-BE49-F238E27FC236}">
                <a16:creationId xmlns:a16="http://schemas.microsoft.com/office/drawing/2014/main" id="{2F2F6601-5F49-01AD-E79B-06830F2C0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893" y="1364260"/>
            <a:ext cx="2053629" cy="20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Su Sticker by Syracuse Orange for iOS &amp; Android | GIPHY">
            <a:extLst>
              <a:ext uri="{FF2B5EF4-FFF2-40B4-BE49-F238E27FC236}">
                <a16:creationId xmlns:a16="http://schemas.microsoft.com/office/drawing/2014/main" id="{47FA4F53-E884-808B-9C99-0309A3020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165" y="1398596"/>
            <a:ext cx="1989122" cy="198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Orange Respect Sticker by Syracuse University for iOS &amp; Android | GIPHY">
            <a:extLst>
              <a:ext uri="{FF2B5EF4-FFF2-40B4-BE49-F238E27FC236}">
                <a16:creationId xmlns:a16="http://schemas.microsoft.com/office/drawing/2014/main" id="{3B20B8AA-381F-1229-D36C-A40416DB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374" y="3902075"/>
            <a:ext cx="2975493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453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Rectangle 1076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9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81" name="Group 1080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82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3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4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5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6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7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8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9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0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1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2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3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94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5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6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7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8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9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0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1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2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3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4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5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6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7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8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Agenda</a:t>
            </a:r>
          </a:p>
        </p:txBody>
      </p:sp>
      <p:sp useBgFill="1">
        <p:nvSpPr>
          <p:cNvPr id="1110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113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4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5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6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7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8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9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0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1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2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073" name="Content Placeholder 2">
            <a:extLst>
              <a:ext uri="{FF2B5EF4-FFF2-40B4-BE49-F238E27FC236}">
                <a16:creationId xmlns:a16="http://schemas.microsoft.com/office/drawing/2014/main" id="{4C1ABEB5-E07D-B2E2-EBF9-ECF74F46B6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0546635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16" descr="Dancing mascot GIFs for every NCAA tournament team - Washington Post">
            <a:extLst>
              <a:ext uri="{FF2B5EF4-FFF2-40B4-BE49-F238E27FC236}">
                <a16:creationId xmlns:a16="http://schemas.microsoft.com/office/drawing/2014/main" id="{353A403A-5564-E8B4-3EBA-B98281DA1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54" y="821467"/>
            <a:ext cx="1423083" cy="1960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04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CB5CC6F-11C1-4C07-87C0-F043993E8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" name="Rectangle 16">
              <a:extLst>
                <a:ext uri="{FF2B5EF4-FFF2-40B4-BE49-F238E27FC236}">
                  <a16:creationId xmlns:a16="http://schemas.microsoft.com/office/drawing/2014/main" id="{FADA3C27-4EC6-4DCA-BB85-C75BAAE828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>
              <a:extLst>
                <a:ext uri="{FF2B5EF4-FFF2-40B4-BE49-F238E27FC236}">
                  <a16:creationId xmlns:a16="http://schemas.microsoft.com/office/drawing/2014/main" id="{2D8216BF-F79F-406D-A3B4-46744068A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C16BE5-8A9A-432D-8A61-230FA03816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181779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E852AB2-2672-41DF-9CF6-FCDEF1805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0283F1A-A49E-441D-BDF5-35B8BEE42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B0BC41A4-F3F1-4CD4-B266-D9DAA21710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6E29DA39-130F-41A1-A21E-4FB453948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39995AD4-F8DE-4CEB-B958-1DBF7EAC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D1F7DCE1-6887-4FE0-A7D7-3652030CFA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4E46B0E1-9543-441D-AD1D-1308AF88C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E8C112C9-8D48-4612-AE0B-CF59EC743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2D16C38C-4A3B-4060-9A3B-C47DD6DE7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0A9B4CAA-8439-44B3-B738-2123169FAA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8C6EF933-69B7-48C8-9337-4E0DEF6E7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B428AEFA-3C03-48AA-AEA5-8E3F58904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041D2508-FE53-47C0-887F-38BD1FB73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C0392BD-D896-4A41-B18B-1389FE1F0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B3272EA3-C600-441C-BFC9-ACFF90CD4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D8731AA3-BC2D-408B-9D72-C804B8B9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BE934A31-790A-459C-A997-670583ADCC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241F679B-BBF0-49DA-A9F3-D623BA752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0BDC4BE0-E1FF-48B5-A064-70F561454E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245FC7BA-96DB-41CB-B43A-8EEE482C3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3BBD03A9-646B-40EE-9A27-15297EC936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D738FC2-47B4-4BC9-B109-05C56DC00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148BE0A7-2537-452C-BA13-B78D302CB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CF6A9D45-D849-4BF5-BBA0-D7BE29B88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13F44E41-B5E8-472D-80F2-4539AD3D4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CE052494-AAF2-4C3C-A072-317B7F987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90345C3D-13FE-4815-9563-58A52B457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37908D29-2BB3-4D6C-92DB-864F63057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Rectangle 33">
              <a:extLst>
                <a:ext uri="{FF2B5EF4-FFF2-40B4-BE49-F238E27FC236}">
                  <a16:creationId xmlns:a16="http://schemas.microsoft.com/office/drawing/2014/main" id="{174B5792-73C4-4FBF-BAD9-F9A5BBC59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D4741BB8-0638-4A06-85A7-69FE81BC4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FBDB982D-6E9A-426E-86B1-69031E104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400B8260-9575-48DB-9175-B1C8530241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52FB1DD3-BAEC-4974-89F5-36B695945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E51161AB-FDC1-4703-9C29-C410366B9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DE6123AD-33B5-429C-B8F7-DB1A8FDAB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8C454A1D-B20A-4994-8C14-EE5DD3B993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CFA7BB74-790B-45D7-B94B-DD4D83ED81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19BBC3FC-0052-4BDB-8D6A-421E07EE2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42A3E4B3-707A-4D0A-BEED-61A77E960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089BBE83-D985-45E9-B442-1326F6FBA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Rectangle 45">
              <a:extLst>
                <a:ext uri="{FF2B5EF4-FFF2-40B4-BE49-F238E27FC236}">
                  <a16:creationId xmlns:a16="http://schemas.microsoft.com/office/drawing/2014/main" id="{FE1B194F-F703-4020-92ED-DBDB5C234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D7A22662-B7AF-4857-AD78-716690A268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62C16BE5-0C4B-48FC-ABA4-36A8F2DFE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C2327DB7-B7F2-4829-909E-A03D62252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167918EB-9EB1-413F-8C39-F018CCDCC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B971E245-631A-4364-A177-C1D1B6B4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1D4C1872-66E3-45EB-BDE7-26C02A176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D2BC0771-493C-4FEF-958F-859C53924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E339169B-1EE1-4E4F-BA0C-BD3AD57FD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BBC80538-8C59-46A3-B187-66C9A6D3F2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C5F9090C-11D8-4272-815D-11B1911DA3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A361F786-6FA9-4EAD-81EF-BF4734D466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63B2A436-CEC8-477C-ACDD-6E5D2ABBC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7FAE92CD-EBFF-4DB4-9F5D-00D33E902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/>
              <a:t>Background/context</a:t>
            </a:r>
          </a:p>
        </p:txBody>
      </p:sp>
      <p:pic>
        <p:nvPicPr>
          <p:cNvPr id="7" name="Content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6B2E61EC-1962-8020-66CC-5DAF68670A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87" b="7471"/>
          <a:stretch/>
        </p:blipFill>
        <p:spPr>
          <a:xfrm>
            <a:off x="-5597" y="1"/>
            <a:ext cx="4635583" cy="3427413"/>
          </a:xfrm>
          <a:custGeom>
            <a:avLst/>
            <a:gdLst/>
            <a:ahLst/>
            <a:cxnLst/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B7FF1B1-2066-52B0-8E6B-4A62A61D92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98" b="11422"/>
          <a:stretch/>
        </p:blipFill>
        <p:spPr>
          <a:xfrm>
            <a:off x="-5597" y="3427414"/>
            <a:ext cx="4635583" cy="3430587"/>
          </a:xfrm>
          <a:custGeom>
            <a:avLst/>
            <a:gdLst/>
            <a:ahLst/>
            <a:cxnLst/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104AA93-67FD-43AC-92F9-5840A89E4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32483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5AE1CAD-A877-4C0B-91F7-CA9C684C9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4635583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6D7E5CF-E791-8267-503D-38DB862E1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1208" y="1801813"/>
            <a:ext cx="5877677" cy="4191001"/>
          </a:xfrm>
        </p:spPr>
        <p:txBody>
          <a:bodyPr>
            <a:normAutofit/>
          </a:bodyPr>
          <a:lstStyle/>
          <a:p>
            <a:r>
              <a:rPr lang="en-US" dirty="0"/>
              <a:t>Cryptocurrency</a:t>
            </a:r>
          </a:p>
          <a:p>
            <a:pPr lvl="1"/>
            <a:r>
              <a:rPr lang="en-US" dirty="0"/>
              <a:t>Bitcoin (#BTC)</a:t>
            </a:r>
          </a:p>
          <a:p>
            <a:pPr lvl="1"/>
            <a:r>
              <a:rPr lang="en-US" dirty="0"/>
              <a:t>Ethereum (#ETH)</a:t>
            </a:r>
          </a:p>
          <a:p>
            <a:r>
              <a:rPr lang="en-US" dirty="0"/>
              <a:t>Twitter</a:t>
            </a:r>
          </a:p>
          <a:p>
            <a:pPr lvl="1"/>
            <a:r>
              <a:rPr lang="en-US" dirty="0"/>
              <a:t>Relevancy in 2022</a:t>
            </a:r>
          </a:p>
          <a:p>
            <a:pPr lvl="1"/>
            <a:r>
              <a:rPr lang="en-US" dirty="0"/>
              <a:t>Acquisition Lawsuit with Elon Musk</a:t>
            </a:r>
          </a:p>
          <a:p>
            <a:r>
              <a:rPr lang="en-US" dirty="0"/>
              <a:t>Project Objective</a:t>
            </a:r>
          </a:p>
          <a:p>
            <a:pPr lvl="1"/>
            <a:r>
              <a:rPr lang="en-US" dirty="0"/>
              <a:t>Explore data questions related to cryptocurrency searches on Twitter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21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Data source</a:t>
            </a:r>
          </a:p>
        </p:txBody>
      </p:sp>
      <p:pic>
        <p:nvPicPr>
          <p:cNvPr id="3074" name="Picture 2" descr="What is a Data Source? Definitions and Examples | Talend">
            <a:extLst>
              <a:ext uri="{FF2B5EF4-FFF2-40B4-BE49-F238E27FC236}">
                <a16:creationId xmlns:a16="http://schemas.microsoft.com/office/drawing/2014/main" id="{C3AAE57B-F926-4B02-69B1-D48B75632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1411" y="3041457"/>
            <a:ext cx="3494597" cy="196571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372A-78D0-C89C-111D-06B2D8DA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1866428"/>
            <a:ext cx="6012832" cy="3541714"/>
          </a:xfrm>
        </p:spPr>
        <p:txBody>
          <a:bodyPr>
            <a:normAutofit/>
          </a:bodyPr>
          <a:lstStyle/>
          <a:p>
            <a:r>
              <a:rPr lang="en-US" dirty="0" err="1"/>
              <a:t>Tweepy</a:t>
            </a:r>
            <a:r>
              <a:rPr lang="en-US" dirty="0"/>
              <a:t> Package</a:t>
            </a:r>
          </a:p>
          <a:p>
            <a:pPr lvl="1"/>
            <a:r>
              <a:rPr lang="en-US" dirty="0" err="1"/>
              <a:t>API.search_tweets</a:t>
            </a:r>
            <a:r>
              <a:rPr lang="en-US" dirty="0"/>
              <a:t> method</a:t>
            </a:r>
          </a:p>
          <a:p>
            <a:pPr lvl="1"/>
            <a:r>
              <a:rPr lang="en-US" dirty="0"/>
              <a:t>Returns a collection of relevant Tweets matching a specified query.</a:t>
            </a:r>
          </a:p>
          <a:p>
            <a:pPr lvl="1"/>
            <a:r>
              <a:rPr lang="en-US" dirty="0"/>
              <a:t>Twitter’s standard search API only “searches against a sampling of recent Tweets published in the past 7 days.”</a:t>
            </a:r>
          </a:p>
          <a:p>
            <a:pPr lvl="1"/>
            <a:r>
              <a:rPr lang="en-US" dirty="0"/>
              <a:t>JSON format</a:t>
            </a:r>
          </a:p>
        </p:txBody>
      </p:sp>
      <p:pic>
        <p:nvPicPr>
          <p:cNvPr id="3076" name="Picture 4" descr="Football Basketball Sticker by Syracuse University for iOS &amp; Android | GIPHY">
            <a:extLst>
              <a:ext uri="{FF2B5EF4-FFF2-40B4-BE49-F238E27FC236}">
                <a16:creationId xmlns:a16="http://schemas.microsoft.com/office/drawing/2014/main" id="{C6E4C7E8-5334-DACF-9E1F-715B08670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6249" y="5638511"/>
            <a:ext cx="3385751" cy="120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923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Preprocessing &amp; preliminary steps</a:t>
            </a:r>
          </a:p>
        </p:txBody>
      </p:sp>
      <p:pic>
        <p:nvPicPr>
          <p:cNvPr id="5" name="Picture 4" descr="A picture containing text, plaque&#10;&#10;Description automatically generated">
            <a:extLst>
              <a:ext uri="{FF2B5EF4-FFF2-40B4-BE49-F238E27FC236}">
                <a16:creationId xmlns:a16="http://schemas.microsoft.com/office/drawing/2014/main" id="{AFBFB258-714F-3503-700D-8491B456A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1" y="2591528"/>
            <a:ext cx="3494597" cy="286556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EC372A-78D0-C89C-111D-06B2D8DA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Twitter developer account required with ‘Elevated’ or ‘Educational’ access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API_KEY, API_KEY_SECRET, BEARER_TOKEN, ACCESS_TOKEN, ACCESS_TOKEN_SECRET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Configuration file; .</a:t>
            </a:r>
            <a:r>
              <a:rPr lang="en-US" dirty="0" err="1"/>
              <a:t>ini</a:t>
            </a:r>
            <a:r>
              <a:rPr lang="en-US" dirty="0"/>
              <a:t> extension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Establish connection to the </a:t>
            </a:r>
            <a:r>
              <a:rPr lang="en-US" sz="2000" dirty="0" err="1"/>
              <a:t>Tweepy</a:t>
            </a:r>
            <a:r>
              <a:rPr lang="en-US" sz="2000" dirty="0"/>
              <a:t> API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Gather account fields for use within analysis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Transform JSON exports to Pandas data frames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Combine data frames for #BTC, #ETH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Tweet sample: 1,000 (500 #BTC + 500 #ETH)</a:t>
            </a:r>
          </a:p>
        </p:txBody>
      </p:sp>
    </p:spTree>
    <p:extLst>
      <p:ext uri="{BB962C8B-B14F-4D97-AF65-F5344CB8AC3E}">
        <p14:creationId xmlns:p14="http://schemas.microsoft.com/office/powerpoint/2010/main" val="2195053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CA496-F89D-E49D-F63E-BAF6C5F5E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Exploring data questions</a:t>
            </a:r>
          </a:p>
        </p:txBody>
      </p:sp>
      <p:graphicFrame>
        <p:nvGraphicFramePr>
          <p:cNvPr id="42" name="Content Placeholder 2">
            <a:extLst>
              <a:ext uri="{FF2B5EF4-FFF2-40B4-BE49-F238E27FC236}">
                <a16:creationId xmlns:a16="http://schemas.microsoft.com/office/drawing/2014/main" id="{A09F227F-53B6-6861-AC87-377369D4F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5100121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6" name="Picture 2" descr="March Madness Basketball Sticker by Dan Blaushild for iOS &amp; Android | GIPHY">
            <a:extLst>
              <a:ext uri="{FF2B5EF4-FFF2-40B4-BE49-F238E27FC236}">
                <a16:creationId xmlns:a16="http://schemas.microsoft.com/office/drawing/2014/main" id="{8280E23B-F8F8-9B0F-906E-91785D206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59" y="4738907"/>
            <a:ext cx="1702904" cy="170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19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black screen with white text&#10;&#10;Description automatically generated with low confidence">
            <a:extLst>
              <a:ext uri="{FF2B5EF4-FFF2-40B4-BE49-F238E27FC236}">
                <a16:creationId xmlns:a16="http://schemas.microsoft.com/office/drawing/2014/main" id="{88F99465-4921-204F-E7FD-0FE304CE33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525962" y="2366963"/>
            <a:ext cx="6863773" cy="3039823"/>
          </a:xfr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are the Twitter Summary Statistics of the Sampled Users?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6486E254-9801-EA01-7812-480173FB1BA2}"/>
              </a:ext>
            </a:extLst>
          </p:cNvPr>
          <p:cNvSpPr/>
          <p:nvPr/>
        </p:nvSpPr>
        <p:spPr>
          <a:xfrm rot="16200000">
            <a:off x="3562815" y="3425588"/>
            <a:ext cx="538939" cy="34019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BD0B962C-C012-9DB1-AFF7-6C3603142359}"/>
              </a:ext>
            </a:extLst>
          </p:cNvPr>
          <p:cNvSpPr/>
          <p:nvPr/>
        </p:nvSpPr>
        <p:spPr>
          <a:xfrm rot="10800000">
            <a:off x="5796772" y="5246687"/>
            <a:ext cx="538939" cy="14255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67FFAD8-BD34-C123-2E40-3F8E23CD339C}"/>
              </a:ext>
            </a:extLst>
          </p:cNvPr>
          <p:cNvSpPr/>
          <p:nvPr/>
        </p:nvSpPr>
        <p:spPr>
          <a:xfrm rot="5400000">
            <a:off x="8205283" y="3409058"/>
            <a:ext cx="538939" cy="3425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>
            <a:extLst>
              <a:ext uri="{FF2B5EF4-FFF2-40B4-BE49-F238E27FC236}">
                <a16:creationId xmlns:a16="http://schemas.microsoft.com/office/drawing/2014/main" id="{205905E4-15E3-8436-3141-19CF9148C599}"/>
              </a:ext>
            </a:extLst>
          </p:cNvPr>
          <p:cNvSpPr/>
          <p:nvPr/>
        </p:nvSpPr>
        <p:spPr>
          <a:xfrm rot="162564">
            <a:off x="6144496" y="2714667"/>
            <a:ext cx="538939" cy="22506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New York Thumbs Up Sticker by Syracuse University for iOS &amp; Android | GIPHY">
            <a:extLst>
              <a:ext uri="{FF2B5EF4-FFF2-40B4-BE49-F238E27FC236}">
                <a16:creationId xmlns:a16="http://schemas.microsoft.com/office/drawing/2014/main" id="{6A41AEAB-755B-1D12-AB50-893268E048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025" y="4248150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381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Who is the Most Followed Account from the Tweet Sample?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1D040D-2D93-7E39-3C89-220A85BF4F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3750" y="2042319"/>
            <a:ext cx="10756107" cy="3585369"/>
          </a:xfr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A80405FC-DCE1-8134-7FEC-7CF39379F2AE}"/>
              </a:ext>
            </a:extLst>
          </p:cNvPr>
          <p:cNvSpPr/>
          <p:nvPr/>
        </p:nvSpPr>
        <p:spPr>
          <a:xfrm rot="10800000">
            <a:off x="4082755" y="5435307"/>
            <a:ext cx="538939" cy="112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Down Arrow 44">
            <a:extLst>
              <a:ext uri="{FF2B5EF4-FFF2-40B4-BE49-F238E27FC236}">
                <a16:creationId xmlns:a16="http://schemas.microsoft.com/office/drawing/2014/main" id="{5964B656-2321-5124-A1D2-985099203639}"/>
              </a:ext>
            </a:extLst>
          </p:cNvPr>
          <p:cNvSpPr/>
          <p:nvPr/>
        </p:nvSpPr>
        <p:spPr>
          <a:xfrm rot="10800000">
            <a:off x="6194830" y="5422900"/>
            <a:ext cx="538939" cy="112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0" name="Title 9">
            <a:extLst>
              <a:ext uri="{FF2B5EF4-FFF2-40B4-BE49-F238E27FC236}">
                <a16:creationId xmlns:a16="http://schemas.microsoft.com/office/drawing/2014/main" id="{02A1FE30-9ED3-547D-0944-0A56D934B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Which Locations are the Users Tweeting From?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DC2E781-25F3-7380-176B-5BA9D8E972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58792" y="2062765"/>
            <a:ext cx="5171203" cy="4592721"/>
          </a:xfrm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F1773856-21E3-ACDE-44BB-A308E2D2AD08}"/>
              </a:ext>
            </a:extLst>
          </p:cNvPr>
          <p:cNvSpPr/>
          <p:nvPr/>
        </p:nvSpPr>
        <p:spPr>
          <a:xfrm rot="16200000">
            <a:off x="2397812" y="4378558"/>
            <a:ext cx="538939" cy="11258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Happy Pump Up Sticker by Syracuse University for iOS &amp; Android | GIPHY">
            <a:extLst>
              <a:ext uri="{FF2B5EF4-FFF2-40B4-BE49-F238E27FC236}">
                <a16:creationId xmlns:a16="http://schemas.microsoft.com/office/drawing/2014/main" id="{199D6937-FCC8-F087-167A-88F881399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5782" y="3812829"/>
            <a:ext cx="3030884" cy="303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9327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755</TotalTime>
  <Words>565</Words>
  <Application>Microsoft Macintosh PowerPoint</Application>
  <PresentationFormat>Widescreen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Tw Cen MT</vt:lpstr>
      <vt:lpstr>Circuit</vt:lpstr>
      <vt:lpstr>IST 652 | final project presentation</vt:lpstr>
      <vt:lpstr>Agenda</vt:lpstr>
      <vt:lpstr>Background/context</vt:lpstr>
      <vt:lpstr>Data source</vt:lpstr>
      <vt:lpstr>Preprocessing &amp; preliminary steps</vt:lpstr>
      <vt:lpstr>Exploring data questions</vt:lpstr>
      <vt:lpstr>What are the Twitter Summary Statistics of the Sampled Users?</vt:lpstr>
      <vt:lpstr>Who is the Most Followed Account from the Tweet Sample?</vt:lpstr>
      <vt:lpstr>Which Locations are the Users Tweeting From?</vt:lpstr>
      <vt:lpstr>What Percentage of the Sampled Tweets Contain the Terms 'Giveaway', 'Contest', or 'Prize’?</vt:lpstr>
      <vt:lpstr>What is the Overall Sentiment of the Tweet Sample?</vt:lpstr>
      <vt:lpstr>Identifying Unique Project Components</vt:lpstr>
      <vt:lpstr>conclusions</vt:lpstr>
      <vt:lpstr>summary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IST 652 | final project presentation</dc:title>
  <dc:creator>Matthew L Pergolski</dc:creator>
  <cp:lastModifiedBy>Matthew L Pergolski</cp:lastModifiedBy>
  <cp:revision>14</cp:revision>
  <dcterms:created xsi:type="dcterms:W3CDTF">2022-09-04T18:40:07Z</dcterms:created>
  <dcterms:modified xsi:type="dcterms:W3CDTF">2022-09-05T07:15:20Z</dcterms:modified>
</cp:coreProperties>
</file>